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9.png"/><Relationship Id="rId6" Type="http://schemas.openxmlformats.org/officeDocument/2006/relationships/hyperlink" Target="https://thevisualnonglossary.com/admn/cd_interface/docs_generate/download_reading.php?file=Reading%20Passage_Buddhism_SocWG007.docx" TargetMode="Externa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58.png"/><Relationship Id="rId2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3.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describe </a:t>
            </a:r>
            <a:r>
              <a:rPr b="1">
                <a:solidFill>
                  <a:srgbClr val="7030A0"/>
                </a:solidFill>
              </a:rPr>
              <a:t>Shinto</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would describe </a:t>
            </a:r>
            <a:r>
              <a:rPr b="1">
                <a:solidFill>
                  <a:srgbClr val="7030A0"/>
                </a:solidFill>
              </a:rPr>
              <a:t>Shinto</a:t>
            </a:r>
            <a:r>
              <a:t> as...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5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0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Buddhism</a:t>
            </a:r>
            <a:r>
              <a:t> different from </a:t>
            </a:r>
            <a:r>
              <a:rPr b="1">
                <a:solidFill>
                  <a:srgbClr val="7030A0"/>
                </a:solidFill>
              </a:rPr>
              <a:t>Shintoism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Buddhism</a:t>
            </a:r>
            <a:r>
              <a:t> is different from </a:t>
            </a:r>
            <a:r>
              <a:rPr b="1">
                <a:solidFill>
                  <a:srgbClr val="7030A0"/>
                </a:solidFill>
              </a:rPr>
              <a:t>Shinto</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understand the core beliefs of </a:t>
            </a:r>
            <a:r>
              <a:rPr sz="1800" b="1" i="0">
                <a:solidFill>
                  <a:srgbClr val="7030A0"/>
                </a:solidFill>
              </a:rPr>
              <a:t>Buddhism</a:t>
            </a:r>
            <a:r>
              <a:rPr sz="1800" i="0"/>
              <a:t>, how they influence how people behave in everyday life, and how the religion spread to different parts of the world.</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p>
            <a:r>
              <a:rPr i="0"/>
              <a:t>• </a:t>
            </a:r>
            <a:r>
              <a:rPr sz="1800" i="0"/>
              <a:t>The core beliefs of Buddhism</a:t>
            </a:r>
          </a:p>
          <a:p>
            <a:r>
              <a:rPr i="0"/>
              <a:t>• </a:t>
            </a:r>
            <a:r>
              <a:rPr sz="1800" i="0"/>
              <a:t>What karma means and how it affects actions</a:t>
            </a:r>
          </a:p>
          <a:p>
            <a:r>
              <a:rPr i="0"/>
              <a:t>• </a:t>
            </a:r>
            <a:r>
              <a:rPr sz="1800" i="0"/>
              <a:t>The goal of Nirvana and how it is achieved</a:t>
            </a:r>
          </a:p>
          <a:p>
            <a:r>
              <a:rPr i="0"/>
              <a:t>• </a:t>
            </a:r>
            <a:r>
              <a:rPr sz="1800" i="0"/>
              <a:t>How Buddhism spread to other parts of Asia and the world</a:t>
            </a:r>
          </a:p>
          <a:p>
            <a:r>
              <a:rPr i="0"/>
              <a:t>• </a:t>
            </a:r>
            <a:r>
              <a:rPr sz="1800" i="0"/>
              <a:t>How Buddhist beliefs might lead followers to avoid violence</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How is the </a:t>
            </a:r>
            <a:r>
              <a:rPr sz="1800" b="1" i="0">
                <a:solidFill>
                  <a:srgbClr val="7030A0"/>
                </a:solidFill>
              </a:rPr>
              <a:t>Buddhist</a:t>
            </a:r>
            <a:r>
              <a:rPr sz="1800" i="0"/>
              <a:t> idea of </a:t>
            </a:r>
            <a:r>
              <a:rPr sz="1800" b="1" i="0">
                <a:solidFill>
                  <a:srgbClr val="7030A0"/>
                </a:solidFill>
              </a:rPr>
              <a:t>karma</a:t>
            </a:r>
            <a:r>
              <a:rPr sz="1800" i="0"/>
              <a:t> different from the way some other religions, like </a:t>
            </a:r>
            <a:r>
              <a:rPr sz="1800" b="1" i="0">
                <a:solidFill>
                  <a:srgbClr val="7030A0"/>
                </a:solidFill>
              </a:rPr>
              <a:t>Christianity</a:t>
            </a:r>
            <a:r>
              <a:rPr sz="1800" i="0"/>
              <a:t> or </a:t>
            </a:r>
            <a:r>
              <a:rPr sz="1800" b="1" i="0">
                <a:solidFill>
                  <a:srgbClr val="7030A0"/>
                </a:solidFill>
              </a:rPr>
              <a:t>Islam</a:t>
            </a:r>
            <a:r>
              <a:rPr sz="1800" i="0"/>
              <a:t>, encourage people to do good?</a:t>
            </a:r>
          </a:p>
        </p:txBody>
      </p:sp>
      <p:sp>
        <p:nvSpPr>
          <p:cNvPr id="4" name="TextBox 3"/>
          <p:cNvSpPr txBox="1"/>
          <p:nvPr/>
        </p:nvSpPr>
        <p:spPr>
          <a:xfrm>
            <a:off x="1" y="2121408"/>
            <a:ext cx="3044952" cy="1764792"/>
          </a:xfrm>
          <a:prstGeom prst="rect">
            <a:avLst/>
          </a:prstGeom>
          <a:noFill/>
        </p:spPr>
        <p:txBody>
          <a:bodyPr wrap="square">
            <a:spAutoFit/>
          </a:bodyPr>
          <a:lstStyle/>
          <a:p>
            <a:r>
              <a:rPr sz="1800" i="1"/>
              <a:t>The way </a:t>
            </a:r>
            <a:r>
              <a:rPr sz="1800" b="1" i="1">
                <a:solidFill>
                  <a:srgbClr val="7030A0"/>
                </a:solidFill>
              </a:rPr>
              <a:t>Buddhism</a:t>
            </a:r>
            <a:r>
              <a:rPr sz="1800" i="1"/>
              <a:t> teaches about </a:t>
            </a:r>
            <a:r>
              <a:rPr sz="1800" b="1" i="1">
                <a:solidFill>
                  <a:srgbClr val="7030A0"/>
                </a:solidFill>
              </a:rPr>
              <a:t>karma</a:t>
            </a:r>
            <a:r>
              <a:rPr sz="1800" i="1"/>
              <a:t> is different from how some other religions motivate good behavior because...</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WG007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Buddhists</a:t>
            </a:r>
            <a:r>
              <a:rPr b="1" sz="2000"/>
              <a:t> are often opposed to violence?</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Buddhists</a:t>
            </a:r>
            <a:r>
              <a:rPr i="1"/>
              <a:t> are often opposed to violence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0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0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Buddhists</a:t>
            </a:r>
            <a:r>
              <a:t> are often opposed to violence?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Buddhists</a:t>
            </a:r>
            <a:r>
              <a:t> are often opposed to violence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Buddhism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Buddhism</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Buddhism</a:t>
            </a:r>
            <a:r>
              <a:rPr sz="2000"/>
              <a:t>
• My visual is…
• It relates to what I’ve learned about </a:t>
            </a:r>
            <a:r>
              <a:rPr b="1" sz="2000">
                <a:solidFill>
                  <a:srgbClr val="7030A0"/>
                </a:solidFill>
              </a:rPr>
              <a:t>Buddhism</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Buddhism</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Buddhism.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Buddhism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59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Buddhism...</a:t>
            </a:r>
            <a:r>
              <a:rPr i="1"/>
              <a:t>
From this visual, I can infer… </a:t>
            </a:r>
            <a:r>
              <a:rPr i="0"/>
              <a:t>(use </a:t>
            </a:r>
            <a:r>
              <a:rPr b="1">
                <a:solidFill>
                  <a:srgbClr val="7030A0"/>
                </a:solidFill>
              </a:rPr>
              <a:t>Buddhism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Buddhism</a:t>
            </a:r>
            <a:r>
              <a:t>.
Include 3-5 other vocabulary words in your paragraph. You may include the following stems:​
</a:t>
            </a:r>
            <a:r>
              <a:rPr i="1"/>
              <a:t>•   The beliefs of </a:t>
            </a:r>
            <a:r>
              <a:rPr i="1" b="1">
                <a:solidFill>
                  <a:srgbClr val="7030A0"/>
                </a:solidFill>
              </a:rPr>
              <a:t>Buddhism</a:t>
            </a:r>
            <a:r>
              <a:rPr i="1"/>
              <a:t> are...
</a:t>
            </a:r>
            <a:r>
              <a:rPr i="1"/>
              <a:t>•   </a:t>
            </a:r>
            <a:r>
              <a:rPr i="1" b="1">
                <a:solidFill>
                  <a:srgbClr val="7030A0"/>
                </a:solidFill>
              </a:rPr>
              <a:t>Buddhism</a:t>
            </a:r>
            <a:r>
              <a:rPr i="1"/>
              <a:t> is different from </a:t>
            </a:r>
            <a:r>
              <a:rPr i="1" b="1">
                <a:solidFill>
                  <a:srgbClr val="7030A0"/>
                </a:solidFill>
              </a:rPr>
              <a:t>Shinto</a:t>
            </a:r>
            <a:r>
              <a:rPr i="1"/>
              <a:t> because...
</a:t>
            </a:r>
            <a:r>
              <a:rPr i="1"/>
              <a:t>•   I think </a:t>
            </a:r>
            <a:r>
              <a:rPr i="1" b="1">
                <a:solidFill>
                  <a:srgbClr val="7030A0"/>
                </a:solidFill>
              </a:rPr>
              <a:t>Buddhists</a:t>
            </a:r>
            <a:r>
              <a:rPr i="1"/>
              <a:t> are often opposed to violence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0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Buddhism</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Why do you think </a:t>
            </a:r>
            <a:r>
              <a:rPr b="1" sz="1800">
                <a:solidFill>
                  <a:srgbClr val="7030A0"/>
                </a:solidFill>
              </a:rPr>
              <a:t>Buddhists</a:t>
            </a:r>
            <a:r>
              <a:t> are often opposed to violence?</a:t>
            </a:r>
          </a:p>
        </p:txBody>
      </p:sp>
      <p:sp>
        <p:nvSpPr>
          <p:cNvPr id="8" name="TextBox 7"/>
          <p:cNvSpPr txBox="1"/>
          <p:nvPr/>
        </p:nvSpPr>
        <p:spPr>
          <a:xfrm>
            <a:off x="155448" y="5605272"/>
            <a:ext cx="5751576" cy="4663440"/>
          </a:xfrm>
          <a:prstGeom prst="rect">
            <a:avLst/>
          </a:prstGeom>
          <a:noFill/>
        </p:spPr>
        <p:txBody>
          <a:bodyPr wrap="square">
            <a:spAutoFit/>
          </a:bodyPr>
          <a:lstStyle/>
          <a:p>
            <a:r>
              <a:rPr i="1"/>
              <a:t>I think </a:t>
            </a:r>
            <a:r>
              <a:rPr b="1" sz="1800" i="1">
                <a:solidFill>
                  <a:srgbClr val="7030A0"/>
                </a:solidFill>
              </a:rPr>
              <a:t>Buddhists</a:t>
            </a:r>
            <a:r>
              <a:rPr i="1"/>
              <a:t> are often opposed to violence because...</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describe the central ideas and distribution of Buddhism.</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WG007w.png"/>
          <p:cNvPicPr>
            <a:picLocks noChangeAspect="1"/>
          </p:cNvPicPr>
          <p:nvPr/>
        </p:nvPicPr>
        <p:blipFill>
          <a:blip r:embed="rId4"/>
          <a:stretch>
            <a:fillRect/>
          </a:stretch>
        </p:blipFill>
        <p:spPr>
          <a:xfrm>
            <a:off x="9144000" y="1133856"/>
            <a:ext cx="3054096" cy="2286000"/>
          </a:xfrm>
          <a:prstGeom prst="rect">
            <a:avLst/>
          </a:prstGeom>
        </p:spPr>
      </p:pic>
      <p:pic>
        <p:nvPicPr>
          <p:cNvPr id="12" name="Picture 11" descr="SocWG059w.png"/>
          <p:cNvPicPr>
            <a:picLocks noChangeAspect="1"/>
          </p:cNvPicPr>
          <p:nvPr/>
        </p:nvPicPr>
        <p:blipFill>
          <a:blip r:embed="rId5"/>
          <a:stretch>
            <a:fillRect/>
          </a:stretch>
        </p:blipFill>
        <p:spPr>
          <a:xfrm>
            <a:off x="9144000" y="3438144"/>
            <a:ext cx="3054096" cy="2286000"/>
          </a:xfrm>
          <a:prstGeom prst="rect">
            <a:avLst/>
          </a:prstGeom>
        </p:spPr>
      </p:pic>
      <p:pic>
        <p:nvPicPr>
          <p:cNvPr id="13" name="Picture 12" descr="pacman.png"/>
          <p:cNvPicPr>
            <a:picLocks noChangeAspect="1"/>
          </p:cNvPicPr>
          <p:nvPr/>
        </p:nvPicPr>
        <p:blipFill>
          <a:blip r:embed="rId6"/>
          <a:stretch>
            <a:fillRect/>
          </a:stretch>
        </p:blipFill>
        <p:spPr>
          <a:xfrm>
            <a:off x="7662672" y="5833872"/>
            <a:ext cx="1197864" cy="694944"/>
          </a:xfrm>
          <a:prstGeom prst="rect">
            <a:avLst/>
          </a:prstGeom>
        </p:spPr>
      </p:pic>
      <p:pic>
        <p:nvPicPr>
          <p:cNvPr id="14" name="Picture 13" descr="bracket.png"/>
          <p:cNvPicPr>
            <a:picLocks noChangeAspect="1"/>
          </p:cNvPicPr>
          <p:nvPr/>
        </p:nvPicPr>
        <p:blipFill>
          <a:blip r:embed="rId7"/>
          <a:stretch>
            <a:fillRect/>
          </a:stretch>
        </p:blipFill>
        <p:spPr>
          <a:xfrm>
            <a:off x="6190488" y="5797296"/>
            <a:ext cx="969264" cy="758952"/>
          </a:xfrm>
          <a:prstGeom prst="rect">
            <a:avLst/>
          </a:prstGeom>
        </p:spPr>
      </p:pic>
      <p:pic>
        <p:nvPicPr>
          <p:cNvPr id="15" name="Picture 14" descr="noun-write-1439720.png"/>
          <p:cNvPicPr>
            <a:picLocks noChangeAspect="1"/>
          </p:cNvPicPr>
          <p:nvPr/>
        </p:nvPicPr>
        <p:blipFill>
          <a:blip r:embed="rId8"/>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Buddhists</a:t>
            </a:r>
            <a:r>
              <a:rPr b="1" sz="2800"/>
              <a:t> are often opposed to violence?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0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0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beliefs of </a:t>
            </a:r>
            <a:r>
              <a:rPr b="1">
                <a:solidFill>
                  <a:srgbClr val="7030A0"/>
                </a:solidFill>
              </a:rPr>
              <a:t>Buddhism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beliefs of </a:t>
            </a:r>
            <a:r>
              <a:rPr b="1">
                <a:solidFill>
                  <a:srgbClr val="7030A0"/>
                </a:solidFill>
              </a:rPr>
              <a:t>Buddhism</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