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hundimiento_del_Lusitania_SocUSHe042.docx" TargetMode="External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4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resultó después del </a:t>
            </a:r>
            <a:r>
              <a:rPr b="1">
                <a:solidFill>
                  <a:srgbClr val="7030A0"/>
                </a:solidFill>
              </a:rPr>
              <a:t>asesinato de Franz Ferdinand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Después del </a:t>
            </a:r>
            <a:r>
              <a:rPr b="1">
                <a:solidFill>
                  <a:srgbClr val="7030A0"/>
                </a:solidFill>
              </a:rPr>
              <a:t>asesinato de Franz Ferdinand</a:t>
            </a:r>
            <a:r>
              <a:t>,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USHe04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USHe04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estaba relacionado el </a:t>
            </a:r>
            <a:r>
              <a:rPr b="1">
                <a:solidFill>
                  <a:srgbClr val="7030A0"/>
                </a:solidFill>
              </a:rPr>
              <a:t>hundimiento del Lusitania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asesinato de Franz Ferdinand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hundimiento del Lusitania</a:t>
            </a:r>
            <a:r>
              <a:t> estaba relacionado con el </a:t>
            </a:r>
            <a:r>
              <a:rPr b="1">
                <a:solidFill>
                  <a:srgbClr val="7030A0"/>
                </a:solidFill>
              </a:rPr>
              <a:t>asesinato de Franz Ferdinand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El propósito de la lectura es entender cómo diferentes eventos, como el </a:t>
            </a:r>
            <a:r>
              <a:rPr sz="1800" b="1" i="0">
                <a:solidFill>
                  <a:srgbClr val="7030A0"/>
                </a:solidFill>
              </a:rPr>
              <a:t>hundimiento del Lusitania</a:t>
            </a:r>
            <a:r>
              <a:rPr sz="1800" i="0"/>
              <a:t>, influyeron en la decisión de Estados Unidos de entrar a la </a:t>
            </a:r>
            <a:r>
              <a:rPr sz="1800" b="1" i="0">
                <a:solidFill>
                  <a:srgbClr val="7030A0"/>
                </a:solidFill>
              </a:rPr>
              <a:t>Primera Guerra Mundial</a:t>
            </a:r>
            <a:r>
              <a:rPr sz="1800" i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razones por las que EE.UU. se mantuvo neutral al principio</a:t>
            </a:r>
          </a:p>
          <a:p>
            <a:r>
              <a:rPr i="0"/>
              <a:t>• </a:t>
            </a:r>
            <a:r>
              <a:rPr sz="1800" i="0"/>
              <a:t>detalles del </a:t>
            </a:r>
            <a:r>
              <a:rPr sz="1800" b="1" i="0">
                <a:solidFill>
                  <a:srgbClr val="7030A0"/>
                </a:solidFill>
              </a:rPr>
              <a:t>hundimiento del Lusitania</a:t>
            </a:r>
          </a:p>
          <a:p>
            <a:r>
              <a:rPr i="0"/>
              <a:t>• </a:t>
            </a:r>
            <a:r>
              <a:rPr sz="1800" i="0"/>
              <a:t>cómo reaccionaron los estadounidenses al ataque</a:t>
            </a:r>
          </a:p>
          <a:p>
            <a:r>
              <a:rPr i="0"/>
              <a:t>• </a:t>
            </a:r>
            <a:r>
              <a:rPr sz="1800" i="0"/>
              <a:t>respuesta del presidente Wilson</a:t>
            </a:r>
          </a:p>
          <a:p>
            <a:r>
              <a:rPr i="0"/>
              <a:t>• </a:t>
            </a:r>
            <a:r>
              <a:rPr sz="1800" i="0"/>
              <a:t>eventos que cambiaron la opinión pública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¿Por qué algunas personas apoyaron la decisión de Wilson de mantenerse </a:t>
            </a:r>
            <a:r>
              <a:rPr sz="1800" b="1" i="0">
                <a:solidFill>
                  <a:srgbClr val="7030A0"/>
                </a:solidFill>
              </a:rPr>
              <a:t>neutral</a:t>
            </a:r>
            <a:r>
              <a:rPr sz="1800" i="0"/>
              <a:t>, mientras que otras querían la guerra?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Algunas personas apoyaron la </a:t>
            </a:r>
            <a:r>
              <a:rPr sz="1800" b="1" i="1">
                <a:solidFill>
                  <a:srgbClr val="7030A0"/>
                </a:solidFill>
              </a:rPr>
              <a:t>neutralidad </a:t>
            </a:r>
            <a:r>
              <a:rPr sz="1800" i="1"/>
              <a:t>mientras que otras querían la guerra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SocUSHe04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¿Estás de acuerdo con la respuesta del presidente Wilson al </a:t>
            </a:r>
            <a:r>
              <a:rPr b="1" sz="2000">
                <a:solidFill>
                  <a:srgbClr val="7030A0"/>
                </a:solidFill>
              </a:rPr>
              <a:t>hundimiento del Lusitania</a:t>
            </a:r>
            <a:r>
              <a:rPr b="1" sz="2000"/>
              <a:t>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Estoy de acuerdo/no estoy de acuerdo con la respuesta del presidente Wilson al </a:t>
            </a:r>
            <a:r>
              <a:rPr b="1" sz="2000" i="1">
                <a:solidFill>
                  <a:srgbClr val="7030A0"/>
                </a:solidFill>
              </a:rPr>
              <a:t>hundimiento del Lusitania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USHe0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4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4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¿Estás de acuerdo con la respuesta del presidente Wilson al </a:t>
            </a:r>
            <a:r>
              <a:rPr b="1">
                <a:solidFill>
                  <a:srgbClr val="7030A0"/>
                </a:solidFill>
              </a:rPr>
              <a:t>hundimiento del Lusitania</a:t>
            </a:r>
            <a:r>
              <a:t>? ¿Por qué sí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Estoy de acuerdo/no estoy de acuerdo con la respuesta del presidente Wilson al </a:t>
            </a:r>
            <a:r>
              <a:rPr b="1">
                <a:solidFill>
                  <a:srgbClr val="7030A0"/>
                </a:solidFill>
              </a:rPr>
              <a:t>hundimiento del Lusitania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hundimiento del Lusitania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hundimiento del Lusitania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hundimiento del Lusitania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hundimiento del Lusitania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hundimiento del Lusitania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hundimiento del Lusitania.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04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04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hundimiento del Lusitania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USHe04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hundimiento del Lusitania...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hundimiento del Lusitania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hundimiento del Lusitania</a:t>
            </a:r>
            <a:r>
              <a:t>.
Incluye otras 3-5 palabras de vocabulario en tu párrafo. Puedes incluir los siguientes inicios de oración:​
​</a:t>
            </a:r>
            <a:r>
              <a:rPr i="1"/>
              <a:t>•   Cuando se </a:t>
            </a:r>
            <a:r>
              <a:rPr i="1" b="1">
                <a:solidFill>
                  <a:srgbClr val="7030A0"/>
                </a:solidFill>
              </a:rPr>
              <a:t>hundió</a:t>
            </a:r>
            <a:r>
              <a:rPr i="1"/>
              <a:t> el </a:t>
            </a:r>
            <a:r>
              <a:rPr i="1" b="1">
                <a:solidFill>
                  <a:srgbClr val="7030A0"/>
                </a:solidFill>
              </a:rPr>
              <a:t>Lusitania</a:t>
            </a:r>
            <a:r>
              <a:rPr i="1"/>
              <a:t>, 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hundimiento del Lusitania</a:t>
            </a:r>
            <a:r>
              <a:rPr i="1"/>
              <a:t> estaba relacionado con el </a:t>
            </a:r>
            <a:r>
              <a:rPr i="1" b="1">
                <a:solidFill>
                  <a:srgbClr val="7030A0"/>
                </a:solidFill>
              </a:rPr>
              <a:t>asesinato de Franz Ferdinand</a:t>
            </a:r>
            <a:r>
              <a:rPr i="1"/>
              <a:t> porque...
</a:t>
            </a:r>
            <a:r>
              <a:rPr i="1"/>
              <a:t>•   Estoy de acuerdo/no estoy de acuerdo con la respuesta del presidente Wilson al </a:t>
            </a:r>
            <a:r>
              <a:rPr i="1" b="1">
                <a:solidFill>
                  <a:srgbClr val="7030A0"/>
                </a:solidFill>
              </a:rPr>
              <a:t>hundimiento del Lusitania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USHe04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hundimiento del Lusitania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¿Estás de acuerdo con la respuesta del presidente Wilson al </a:t>
            </a:r>
            <a:r>
              <a:rPr b="1" sz="1800">
                <a:solidFill>
                  <a:srgbClr val="7030A0"/>
                </a:solidFill>
              </a:rPr>
              <a:t>hundimiento del Lusitania</a:t>
            </a:r>
            <a:r>
              <a:t>? ¿Por qué sí o por qué no?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Estoy de acuerdo/no estoy de acuerdo con la respuesta del presidente Wilson al </a:t>
            </a:r>
            <a:r>
              <a:rPr b="1" sz="1800" i="1">
                <a:solidFill>
                  <a:srgbClr val="7030A0"/>
                </a:solidFill>
              </a:rPr>
              <a:t>hundimiento del Lusitania</a:t>
            </a:r>
            <a:r>
              <a:rPr i="1"/>
              <a:t> porque...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identificar las causas de la </a:t>
            </a:r>
            <a:r>
              <a:rPr sz="2400" b="1" i="0">
                <a:solidFill>
                  <a:srgbClr val="7030A0"/>
                </a:solidFill>
              </a:rPr>
              <a:t>Primera Guerra Mundial </a:t>
            </a:r>
            <a:r>
              <a:rPr sz="2400" i="0"/>
              <a:t>y explicar por qué Estados Unidos entró en la guerra.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SocUSHe0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12" name="Picture 11" descr="SocUSHe04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¿Estás de acuerdo con la respuesta del presidente Wilson al </a:t>
            </a:r>
            <a:r>
              <a:rPr b="1" sz="2800">
                <a:solidFill>
                  <a:srgbClr val="7030A0"/>
                </a:solidFill>
              </a:rPr>
              <a:t>hundimiento del Lusitania</a:t>
            </a:r>
            <a:r>
              <a:rPr b="1" sz="2800"/>
              <a:t>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USHe0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4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USHe04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sucedió cuando se </a:t>
            </a:r>
            <a:r>
              <a:rPr b="1">
                <a:solidFill>
                  <a:srgbClr val="7030A0"/>
                </a:solidFill>
              </a:rPr>
              <a:t>hundió</a:t>
            </a:r>
            <a:r>
              <a:t> el </a:t>
            </a:r>
            <a:r>
              <a:rPr b="1">
                <a:solidFill>
                  <a:srgbClr val="7030A0"/>
                </a:solidFill>
              </a:rPr>
              <a:t>Lusitania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se </a:t>
            </a:r>
            <a:r>
              <a:rPr b="1">
                <a:solidFill>
                  <a:srgbClr val="7030A0"/>
                </a:solidFill>
              </a:rPr>
              <a:t>hundió</a:t>
            </a:r>
            <a:r>
              <a:t> el </a:t>
            </a:r>
            <a:r>
              <a:rPr b="1">
                <a:solidFill>
                  <a:srgbClr val="7030A0"/>
                </a:solidFill>
              </a:rPr>
              <a:t>Lusitania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