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9.png"/><Relationship Id="rId6" Type="http://schemas.openxmlformats.org/officeDocument/2006/relationships/hyperlink" Target="https://thevisualnonglossary.com/admn/cd_interface/docs_generate/download_reading.php?file=Reading%20Passage_Marshall_Plan_SocUSH091.docx" TargetMode="Externa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6.png"/><Relationship Id="rId22" Type="http://schemas.openxmlformats.org/officeDocument/2006/relationships/image" Target="../media/image57.png"/><Relationship Id="rId23" Type="http://schemas.openxmlformats.org/officeDocument/2006/relationships/image" Target="../media/image58.png"/><Relationship Id="rId24"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3.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07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was the </a:t>
            </a:r>
            <a:r>
              <a:rPr b="1">
                <a:solidFill>
                  <a:srgbClr val="7030A0"/>
                </a:solidFill>
              </a:rPr>
              <a:t>domino theory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domino theory</a:t>
            </a:r>
            <a:r>
              <a:t> stated that...</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USH07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USH09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a:t>
            </a:r>
            <a:r>
              <a:rPr b="1">
                <a:solidFill>
                  <a:srgbClr val="7030A0"/>
                </a:solidFill>
              </a:rPr>
              <a:t>Marshall Plan</a:t>
            </a:r>
            <a:r>
              <a:t> related to the </a:t>
            </a:r>
            <a:r>
              <a:rPr b="1">
                <a:solidFill>
                  <a:srgbClr val="7030A0"/>
                </a:solidFill>
              </a:rPr>
              <a:t>domino theory</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Marshall Plan</a:t>
            </a:r>
            <a:r>
              <a:t> is related to the </a:t>
            </a:r>
            <a:r>
              <a:rPr b="1">
                <a:solidFill>
                  <a:srgbClr val="7030A0"/>
                </a:solidFill>
              </a:rPr>
              <a:t>domino theory</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SocUSH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The purpose for reading is to learn how the </a:t>
            </a:r>
            <a:r>
              <a:rPr sz="1800" b="1" i="0">
                <a:solidFill>
                  <a:srgbClr val="7030A0"/>
                </a:solidFill>
              </a:rPr>
              <a:t>Marshall Plan</a:t>
            </a:r>
            <a:r>
              <a:rPr sz="1800" i="0"/>
              <a:t> became an important strategy for the U.S. in the </a:t>
            </a:r>
            <a:r>
              <a:rPr sz="1800" b="1" i="0">
                <a:solidFill>
                  <a:srgbClr val="7030A0"/>
                </a:solidFill>
              </a:rPr>
              <a:t>Cold War</a:t>
            </a:r>
            <a:r>
              <a:rPr sz="1800" i="0"/>
              <a:t>.</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p>
            <a:r>
              <a:rPr i="0"/>
              <a:t>• </a:t>
            </a:r>
            <a:r>
              <a:rPr sz="1800" i="0"/>
              <a:t>What problems Europe faced after </a:t>
            </a:r>
            <a:r>
              <a:rPr sz="1800" b="1" i="0">
                <a:solidFill>
                  <a:srgbClr val="7030A0"/>
                </a:solidFill>
              </a:rPr>
              <a:t>World War II</a:t>
            </a:r>
          </a:p>
          <a:p>
            <a:r>
              <a:rPr i="0"/>
              <a:t>• </a:t>
            </a:r>
            <a:r>
              <a:rPr sz="1800" i="0"/>
              <a:t>How the Soviet Union forced countries to follow </a:t>
            </a:r>
            <a:r>
              <a:rPr sz="1800" b="1" i="0">
                <a:solidFill>
                  <a:srgbClr val="7030A0"/>
                </a:solidFill>
              </a:rPr>
              <a:t>communism</a:t>
            </a:r>
          </a:p>
          <a:p>
            <a:r>
              <a:rPr i="0"/>
              <a:t>• </a:t>
            </a:r>
            <a:r>
              <a:rPr sz="1800" i="0"/>
              <a:t>Why the U.S. created the </a:t>
            </a:r>
            <a:r>
              <a:rPr sz="1800" b="1" i="0">
                <a:solidFill>
                  <a:srgbClr val="7030A0"/>
                </a:solidFill>
              </a:rPr>
              <a:t>Marshall Plan</a:t>
            </a:r>
          </a:p>
          <a:p>
            <a:r>
              <a:rPr i="0"/>
              <a:t>• </a:t>
            </a:r>
            <a:r>
              <a:rPr sz="1800" i="0"/>
              <a:t>How the </a:t>
            </a:r>
            <a:r>
              <a:rPr sz="1800" b="1" i="0">
                <a:solidFill>
                  <a:srgbClr val="7030A0"/>
                </a:solidFill>
              </a:rPr>
              <a:t>Marshall Plan</a:t>
            </a:r>
            <a:r>
              <a:rPr sz="1800" i="0"/>
              <a:t> helped European nations recover</a:t>
            </a:r>
          </a:p>
          <a:p>
            <a:r>
              <a:rPr i="0"/>
              <a:t>• </a:t>
            </a:r>
            <a:r>
              <a:rPr sz="1800" i="0"/>
              <a:t>How the plan was a U.S. response to Soviet aggression</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How did the </a:t>
            </a:r>
            <a:r>
              <a:rPr sz="1800" b="1" i="0">
                <a:solidFill>
                  <a:srgbClr val="7030A0"/>
                </a:solidFill>
              </a:rPr>
              <a:t>Marshall Plan</a:t>
            </a:r>
            <a:r>
              <a:rPr sz="1800" i="0"/>
              <a:t> show that the U.S. was willing to respond to Soviet aggression in different ways during the </a:t>
            </a:r>
            <a:r>
              <a:rPr sz="1800" b="1" i="0">
                <a:solidFill>
                  <a:srgbClr val="7030A0"/>
                </a:solidFill>
              </a:rPr>
              <a:t>Cold War</a:t>
            </a:r>
            <a:r>
              <a:rPr sz="1800" i="0"/>
              <a:t>?</a:t>
            </a:r>
          </a:p>
        </p:txBody>
      </p:sp>
      <p:sp>
        <p:nvSpPr>
          <p:cNvPr id="4" name="TextBox 3"/>
          <p:cNvSpPr txBox="1"/>
          <p:nvPr/>
        </p:nvSpPr>
        <p:spPr>
          <a:xfrm>
            <a:off x="1" y="2121408"/>
            <a:ext cx="3044952" cy="1764792"/>
          </a:xfrm>
          <a:prstGeom prst="rect">
            <a:avLst/>
          </a:prstGeom>
          <a:noFill/>
        </p:spPr>
        <p:txBody>
          <a:bodyPr wrap="square">
            <a:spAutoFit/>
          </a:bodyPr>
          <a:lstStyle/>
          <a:p>
            <a:r>
              <a:rPr sz="1800" i="1"/>
              <a:t>The </a:t>
            </a:r>
            <a:r>
              <a:rPr sz="1800" b="1" i="1">
                <a:solidFill>
                  <a:srgbClr val="7030A0"/>
                </a:solidFill>
              </a:rPr>
              <a:t>Marshall Plan</a:t>
            </a:r>
            <a:r>
              <a:rPr sz="1800" i="1"/>
              <a:t> showed that the U.S. was willing to respond to Soviet aggression in different ways because…</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SocUSH091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think the </a:t>
            </a:r>
            <a:r>
              <a:rPr b="1" sz="2000">
                <a:solidFill>
                  <a:srgbClr val="7030A0"/>
                </a:solidFill>
              </a:rPr>
              <a:t>Marshall Plan</a:t>
            </a:r>
            <a:r>
              <a:rPr b="1" sz="2000"/>
              <a:t> affected the Cold War?</a:t>
            </a:r>
          </a:p>
        </p:txBody>
      </p:sp>
      <p:sp>
        <p:nvSpPr>
          <p:cNvPr id="5" name="TextBox 4"/>
          <p:cNvSpPr txBox="1"/>
          <p:nvPr/>
        </p:nvSpPr>
        <p:spPr>
          <a:xfrm>
            <a:off x="0" y="1490472"/>
            <a:ext cx="5751576" cy="923544"/>
          </a:xfrm>
          <a:prstGeom prst="rect">
            <a:avLst/>
          </a:prstGeom>
          <a:noFill/>
        </p:spPr>
        <p:txBody>
          <a:bodyPr wrap="square">
            <a:spAutoFit/>
          </a:bodyPr>
          <a:lstStyle/>
          <a:p>
            <a:r>
              <a:rPr i="1"/>
              <a:t>I think the </a:t>
            </a:r>
            <a:r>
              <a:rPr b="1" sz="2000" i="1">
                <a:solidFill>
                  <a:srgbClr val="7030A0"/>
                </a:solidFill>
              </a:rPr>
              <a:t>Marshall Plan</a:t>
            </a:r>
            <a:r>
              <a:rPr i="1"/>
              <a:t> affected the Cold War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USH09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USH07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09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the </a:t>
            </a:r>
            <a:r>
              <a:rPr b="1">
                <a:solidFill>
                  <a:srgbClr val="7030A0"/>
                </a:solidFill>
              </a:rPr>
              <a:t>Marshall Plan</a:t>
            </a:r>
            <a:r>
              <a:t> affected the Cold War?</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Marshall Plan</a:t>
            </a:r>
            <a:r>
              <a:t> affected the Cold War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Marshall Plan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Marshall Plan</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Marshall Plan</a:t>
            </a:r>
            <a:r>
              <a:rPr sz="2000"/>
              <a:t>
• My visual is…
• It relates to what I’ve learned about </a:t>
            </a:r>
            <a:r>
              <a:rPr b="1" sz="2000">
                <a:solidFill>
                  <a:srgbClr val="7030A0"/>
                </a:solidFill>
              </a:rPr>
              <a:t>Marshall Plan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Marshall Plan</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Marshall Plan.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9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09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09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9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Marshall Plan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USH079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Marshall Plan...</a:t>
            </a:r>
            <a:r>
              <a:rPr i="1"/>
              <a:t>
From this visual, I can infer… </a:t>
            </a:r>
            <a:r>
              <a:rPr i="0"/>
              <a:t>(use </a:t>
            </a:r>
            <a:r>
              <a:rPr b="1">
                <a:solidFill>
                  <a:srgbClr val="7030A0"/>
                </a:solidFill>
              </a:rPr>
              <a:t>Marshall Plan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9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Marshall Plan</a:t>
            </a:r>
            <a:r>
              <a:t>.
Include 3-5 other vocabulary words in your paragraph. You may include the following stems:​
</a:t>
            </a:r>
            <a:r>
              <a:rPr i="1"/>
              <a:t>•   The purpose of the </a:t>
            </a:r>
            <a:r>
              <a:rPr i="1" b="1">
                <a:solidFill>
                  <a:srgbClr val="7030A0"/>
                </a:solidFill>
              </a:rPr>
              <a:t>Marshall Plan</a:t>
            </a:r>
            <a:r>
              <a:rPr i="1"/>
              <a:t> was to...
</a:t>
            </a:r>
            <a:r>
              <a:rPr i="1"/>
              <a:t>•   The </a:t>
            </a:r>
            <a:r>
              <a:rPr i="1" b="1">
                <a:solidFill>
                  <a:srgbClr val="7030A0"/>
                </a:solidFill>
              </a:rPr>
              <a:t>Marshall Plan</a:t>
            </a:r>
            <a:r>
              <a:rPr i="1"/>
              <a:t> is related to the </a:t>
            </a:r>
            <a:r>
              <a:rPr i="1" b="1">
                <a:solidFill>
                  <a:srgbClr val="7030A0"/>
                </a:solidFill>
              </a:rPr>
              <a:t>domino theory</a:t>
            </a:r>
            <a:r>
              <a:rPr i="1"/>
              <a:t> because...
</a:t>
            </a:r>
            <a:r>
              <a:rPr i="1"/>
              <a:t>•   I think the </a:t>
            </a:r>
            <a:r>
              <a:rPr i="1" b="1">
                <a:solidFill>
                  <a:srgbClr val="7030A0"/>
                </a:solidFill>
              </a:rPr>
              <a:t>Marshall Plan</a:t>
            </a:r>
            <a:r>
              <a:rPr i="1"/>
              <a:t> affected the Cold War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USH09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Marshall Plan</a:t>
            </a:r>
          </a:p>
        </p:txBody>
      </p:sp>
      <p:sp>
        <p:nvSpPr>
          <p:cNvPr id="4" name="TextBox 3"/>
          <p:cNvSpPr txBox="1"/>
          <p:nvPr/>
        </p:nvSpPr>
        <p:spPr>
          <a:xfrm>
            <a:off x="155448" y="841248"/>
            <a:ext cx="5111496" cy="585216"/>
          </a:xfrm>
          <a:prstGeom prst="rect">
            <a:avLst/>
          </a:prstGeom>
          <a:noFill/>
        </p:spPr>
        <p:txBody>
          <a:bodyPr wrap="squar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b="0" i="0"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How do you think the </a:t>
            </a:r>
            <a:r>
              <a:rPr b="1" sz="1800">
                <a:solidFill>
                  <a:srgbClr val="7030A0"/>
                </a:solidFill>
              </a:rPr>
              <a:t>Marshall Plan</a:t>
            </a:r>
            <a:r>
              <a:t> affected the Cold War?</a:t>
            </a:r>
          </a:p>
        </p:txBody>
      </p:sp>
      <p:sp>
        <p:nvSpPr>
          <p:cNvPr id="8" name="TextBox 7"/>
          <p:cNvSpPr txBox="1"/>
          <p:nvPr/>
        </p:nvSpPr>
        <p:spPr>
          <a:xfrm>
            <a:off x="155448" y="5605272"/>
            <a:ext cx="5751576" cy="4663440"/>
          </a:xfrm>
          <a:prstGeom prst="rect">
            <a:avLst/>
          </a:prstGeom>
          <a:noFill/>
        </p:spPr>
        <p:txBody>
          <a:bodyPr wrap="square">
            <a:spAutoFit/>
          </a:bodyPr>
          <a:lstStyle/>
          <a:p>
            <a:r>
              <a:rPr i="1"/>
              <a:t>I think the </a:t>
            </a:r>
            <a:r>
              <a:rPr b="1" sz="1800" i="1">
                <a:solidFill>
                  <a:srgbClr val="7030A0"/>
                </a:solidFill>
              </a:rPr>
              <a:t>Marshall Plan</a:t>
            </a:r>
            <a:r>
              <a:rPr i="1"/>
              <a:t> affected the Cold War by...</a:t>
            </a:r>
          </a:p>
        </p:txBody>
      </p:sp>
      <p:sp>
        <p:nvSpPr>
          <p:cNvPr id="9" name="TextBox 8"/>
          <p:cNvSpPr txBox="1"/>
          <p:nvPr/>
        </p:nvSpPr>
        <p:spPr>
          <a:xfrm>
            <a:off x="155448" y="1371600"/>
            <a:ext cx="5486400" cy="1197864"/>
          </a:xfrm>
          <a:prstGeom prst="rect">
            <a:avLst/>
          </a:prstGeom>
          <a:noFill/>
        </p:spPr>
        <p:txBody>
          <a:bodyPr wrap="square">
            <a:spAutoFit/>
          </a:bodyPr>
          <a:lstStyle/>
          <a:p/>
          <a:p>
            <a:r>
              <a:rPr sz="2400" i="0"/>
              <a:t>We can explain how the </a:t>
            </a:r>
            <a:r>
              <a:rPr sz="2400" b="1" i="0">
                <a:solidFill>
                  <a:srgbClr val="7030A0"/>
                </a:solidFill>
              </a:rPr>
              <a:t>Marshall Plan</a:t>
            </a:r>
            <a:r>
              <a:rPr sz="2400" i="0"/>
              <a:t> was a U.S. response to Soviet aggression after </a:t>
            </a:r>
            <a:r>
              <a:rPr sz="2400" b="1" i="0">
                <a:solidFill>
                  <a:srgbClr val="7030A0"/>
                </a:solidFill>
              </a:rPr>
              <a:t>WWII</a:t>
            </a:r>
            <a:r>
              <a:rPr sz="2400" i="0"/>
              <a:t> and how it influenced the </a:t>
            </a:r>
            <a:r>
              <a:rPr sz="2400" b="1" i="0">
                <a:solidFill>
                  <a:srgbClr val="7030A0"/>
                </a:solidFill>
              </a:rPr>
              <a:t>Cold War</a:t>
            </a:r>
            <a:r>
              <a:rPr sz="2400" i="0"/>
              <a:t>.</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SocUSH091w.png"/>
          <p:cNvPicPr>
            <a:picLocks noChangeAspect="1"/>
          </p:cNvPicPr>
          <p:nvPr/>
        </p:nvPicPr>
        <p:blipFill>
          <a:blip r:embed="rId4"/>
          <a:stretch>
            <a:fillRect/>
          </a:stretch>
        </p:blipFill>
        <p:spPr>
          <a:xfrm>
            <a:off x="9144000" y="1133856"/>
            <a:ext cx="3054096" cy="2286000"/>
          </a:xfrm>
          <a:prstGeom prst="rect">
            <a:avLst/>
          </a:prstGeom>
        </p:spPr>
      </p:pic>
      <p:pic>
        <p:nvPicPr>
          <p:cNvPr id="12" name="Picture 11" descr="SocUSH079w.png"/>
          <p:cNvPicPr>
            <a:picLocks noChangeAspect="1"/>
          </p:cNvPicPr>
          <p:nvPr/>
        </p:nvPicPr>
        <p:blipFill>
          <a:blip r:embed="rId5"/>
          <a:stretch>
            <a:fillRect/>
          </a:stretch>
        </p:blipFill>
        <p:spPr>
          <a:xfrm>
            <a:off x="9144000" y="3438144"/>
            <a:ext cx="3054096" cy="2286000"/>
          </a:xfrm>
          <a:prstGeom prst="rect">
            <a:avLst/>
          </a:prstGeom>
        </p:spPr>
      </p:pic>
      <p:pic>
        <p:nvPicPr>
          <p:cNvPr id="13" name="Picture 12" descr="pacman.png"/>
          <p:cNvPicPr>
            <a:picLocks noChangeAspect="1"/>
          </p:cNvPicPr>
          <p:nvPr/>
        </p:nvPicPr>
        <p:blipFill>
          <a:blip r:embed="rId6"/>
          <a:stretch>
            <a:fillRect/>
          </a:stretch>
        </p:blipFill>
        <p:spPr>
          <a:xfrm>
            <a:off x="7662672" y="5833872"/>
            <a:ext cx="1197864" cy="694944"/>
          </a:xfrm>
          <a:prstGeom prst="rect">
            <a:avLst/>
          </a:prstGeom>
        </p:spPr>
      </p:pic>
      <p:pic>
        <p:nvPicPr>
          <p:cNvPr id="14" name="Picture 13" descr="bracket.png"/>
          <p:cNvPicPr>
            <a:picLocks noChangeAspect="1"/>
          </p:cNvPicPr>
          <p:nvPr/>
        </p:nvPicPr>
        <p:blipFill>
          <a:blip r:embed="rId7"/>
          <a:stretch>
            <a:fillRect/>
          </a:stretch>
        </p:blipFill>
        <p:spPr>
          <a:xfrm>
            <a:off x="6190488" y="5797296"/>
            <a:ext cx="969264" cy="758952"/>
          </a:xfrm>
          <a:prstGeom prst="rect">
            <a:avLst/>
          </a:prstGeom>
        </p:spPr>
      </p:pic>
      <p:pic>
        <p:nvPicPr>
          <p:cNvPr id="15" name="Picture 14" descr="noun-write-1439720.png"/>
          <p:cNvPicPr>
            <a:picLocks noChangeAspect="1"/>
          </p:cNvPicPr>
          <p:nvPr/>
        </p:nvPicPr>
        <p:blipFill>
          <a:blip r:embed="rId8"/>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 you think the </a:t>
            </a:r>
            <a:r>
              <a:rPr b="1" sz="2800">
                <a:solidFill>
                  <a:srgbClr val="7030A0"/>
                </a:solidFill>
              </a:rPr>
              <a:t>Marshall Plan</a:t>
            </a:r>
            <a:r>
              <a:rPr b="1" sz="2800"/>
              <a:t> affected the Cold War?</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USH09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USH07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09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07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USH09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was the purpose of the </a:t>
            </a:r>
            <a:r>
              <a:rPr b="1">
                <a:solidFill>
                  <a:srgbClr val="7030A0"/>
                </a:solidFill>
              </a:rPr>
              <a:t>Marshall Plan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purpose of the </a:t>
            </a:r>
            <a:r>
              <a:rPr b="1">
                <a:solidFill>
                  <a:srgbClr val="7030A0"/>
                </a:solidFill>
              </a:rPr>
              <a:t>Marshall Plan</a:t>
            </a:r>
            <a:r>
              <a:t> was to...</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