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sinking_of_the_Lusitania_SocUSH042.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4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resulted following the </a:t>
            </a:r>
            <a:r>
              <a:rPr b="1">
                <a:solidFill>
                  <a:srgbClr val="7030A0"/>
                </a:solidFill>
              </a:rPr>
              <a:t>assassination of Franz Ferdinand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Following the </a:t>
            </a:r>
            <a:r>
              <a:rPr b="1">
                <a:solidFill>
                  <a:srgbClr val="7030A0"/>
                </a:solidFill>
              </a:rPr>
              <a:t>assassination of Franz Ferdinand</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4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4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sinking of the Lusitania</a:t>
            </a:r>
            <a:r>
              <a:t> related to the </a:t>
            </a:r>
            <a:r>
              <a:rPr b="1">
                <a:solidFill>
                  <a:srgbClr val="7030A0"/>
                </a:solidFill>
              </a:rPr>
              <a:t>assassination of Franz Ferdinand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sinking of the Lusitania</a:t>
            </a:r>
            <a:r>
              <a:t> was related to the </a:t>
            </a:r>
            <a:r>
              <a:rPr b="1">
                <a:solidFill>
                  <a:srgbClr val="7030A0"/>
                </a:solidFill>
              </a:rPr>
              <a:t>assassination of Franz Ferdinand</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understand how different events, like the </a:t>
            </a:r>
            <a:r>
              <a:rPr sz="1800" b="1" i="0">
                <a:solidFill>
                  <a:srgbClr val="7030A0"/>
                </a:solidFill>
              </a:rPr>
              <a:t>sinking of the Lusitania</a:t>
            </a:r>
            <a:r>
              <a:rPr sz="1800" i="0"/>
              <a:t>, influenced America’s decision to enter </a:t>
            </a:r>
            <a:r>
              <a:rPr sz="1800" b="1" i="0">
                <a:solidFill>
                  <a:srgbClr val="7030A0"/>
                </a:solidFill>
              </a:rPr>
              <a:t>World War I</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As you read, use the PAT List to guide your thinking. When you find a listed item, pause to consider why it matters.</a:t>
            </a:r>
          </a:p>
          <a:p>
            <a:r>
              <a:rPr i="0"/>
              <a:t>• </a:t>
            </a:r>
            <a:r>
              <a:rPr sz="1800" i="0"/>
              <a:t>reasons the U.S. stayed neutral at first</a:t>
            </a:r>
          </a:p>
          <a:p>
            <a:r>
              <a:rPr i="0"/>
              <a:t>• </a:t>
            </a:r>
            <a:r>
              <a:rPr sz="1800" i="0"/>
              <a:t>details about the </a:t>
            </a:r>
            <a:r>
              <a:rPr sz="1800" b="1" i="0">
                <a:solidFill>
                  <a:srgbClr val="7030A0"/>
                </a:solidFill>
              </a:rPr>
              <a:t>sinking of the Lusitania</a:t>
            </a:r>
          </a:p>
          <a:p>
            <a:r>
              <a:rPr i="0"/>
              <a:t>• </a:t>
            </a:r>
            <a:r>
              <a:rPr sz="1800" i="0"/>
              <a:t>how Americans reacted to the attack</a:t>
            </a:r>
          </a:p>
          <a:p>
            <a:r>
              <a:rPr i="0"/>
              <a:t>• </a:t>
            </a:r>
            <a:r>
              <a:rPr sz="1800" i="0"/>
              <a:t>President Wilson’s response</a:t>
            </a:r>
          </a:p>
          <a:p>
            <a:r>
              <a:rPr i="0"/>
              <a:t>• </a:t>
            </a:r>
            <a:r>
              <a:rPr sz="1800" i="0"/>
              <a:t>events that changed public opinion</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might some people have supported Wilson’s decision to stay </a:t>
            </a:r>
            <a:r>
              <a:rPr sz="1800" b="1" i="0">
                <a:solidFill>
                  <a:srgbClr val="7030A0"/>
                </a:solidFill>
              </a:rPr>
              <a:t>neutral</a:t>
            </a:r>
            <a:r>
              <a:rPr sz="1800" i="0"/>
              <a:t>, while others wanted war?</a:t>
            </a:r>
          </a:p>
        </p:txBody>
      </p:sp>
      <p:sp>
        <p:nvSpPr>
          <p:cNvPr id="4" name="TextBox 3"/>
          <p:cNvSpPr txBox="1"/>
          <p:nvPr/>
        </p:nvSpPr>
        <p:spPr>
          <a:xfrm>
            <a:off x="1" y="2121408"/>
            <a:ext cx="3044952" cy="1764792"/>
          </a:xfrm>
          <a:prstGeom prst="rect">
            <a:avLst/>
          </a:prstGeom>
          <a:noFill/>
        </p:spPr>
        <p:txBody>
          <a:bodyPr wrap="square">
            <a:spAutoFit/>
          </a:bodyPr>
          <a:lstStyle/>
          <a:p>
            <a:r>
              <a:rPr sz="1800" i="1"/>
              <a:t>Some people supported </a:t>
            </a:r>
            <a:r>
              <a:rPr sz="1800" b="1" i="1">
                <a:solidFill>
                  <a:srgbClr val="7030A0"/>
                </a:solidFill>
              </a:rPr>
              <a:t>neutrality </a:t>
            </a:r>
            <a:r>
              <a:rPr sz="1800" i="1"/>
              <a:t>while others wanted war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USH042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you agree with President Wilson's response to the </a:t>
            </a:r>
            <a:r>
              <a:rPr b="1" sz="2000">
                <a:solidFill>
                  <a:srgbClr val="7030A0"/>
                </a:solidFill>
              </a:rPr>
              <a:t>sinking of the Lusitania</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agree/disagree with President Wilson's response to the </a:t>
            </a:r>
            <a:r>
              <a:rPr b="1" sz="2000" i="1">
                <a:solidFill>
                  <a:srgbClr val="7030A0"/>
                </a:solidFill>
              </a:rPr>
              <a:t>sinking of the Lusitania</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04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4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you agree with President Wilson's response to the </a:t>
            </a:r>
            <a:r>
              <a:rPr b="1">
                <a:solidFill>
                  <a:srgbClr val="7030A0"/>
                </a:solidFill>
              </a:rPr>
              <a:t>sinking of the Lusitania</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agree/disagree with President Wilson's response to the </a:t>
            </a:r>
            <a:r>
              <a:rPr b="1">
                <a:solidFill>
                  <a:srgbClr val="7030A0"/>
                </a:solidFill>
              </a:rPr>
              <a:t>sinking of the Lusitania</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sinking of the Lusitania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sinking of the Lusitania</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sinking of the Lusitania</a:t>
            </a:r>
            <a:r>
              <a:rPr sz="2000"/>
              <a:t>
• My visual is…
• It relates to what I’ve learned about </a:t>
            </a:r>
            <a:r>
              <a:rPr b="1" sz="2000">
                <a:solidFill>
                  <a:srgbClr val="7030A0"/>
                </a:solidFill>
              </a:rPr>
              <a:t>sinking of the Lusitania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sinking of the Lusitania</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sinking of the Lusitania.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sinking of the Lusitania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4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sinking of the Lusitania...</a:t>
            </a:r>
            <a:r>
              <a:rPr i="1"/>
              <a:t>
From this visual, I can infer… </a:t>
            </a:r>
            <a:r>
              <a:rPr i="0"/>
              <a:t>(use </a:t>
            </a:r>
            <a:r>
              <a:rPr b="1">
                <a:solidFill>
                  <a:srgbClr val="7030A0"/>
                </a:solidFill>
              </a:rPr>
              <a:t>sinking of the Lusitania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sinking of the Lusitania</a:t>
            </a:r>
            <a:r>
              <a:t>.
Include 3-5 other vocabulary words in your paragraph. You may include the following stems:​
</a:t>
            </a:r>
            <a:r>
              <a:rPr i="1"/>
              <a:t>•   When the </a:t>
            </a:r>
            <a:r>
              <a:rPr i="1" b="1">
                <a:solidFill>
                  <a:srgbClr val="7030A0"/>
                </a:solidFill>
              </a:rPr>
              <a:t>Lusitania</a:t>
            </a:r>
            <a:r>
              <a:rPr i="1"/>
              <a:t> was </a:t>
            </a:r>
            <a:r>
              <a:rPr i="1" b="1">
                <a:solidFill>
                  <a:srgbClr val="7030A0"/>
                </a:solidFill>
              </a:rPr>
              <a:t>sunk</a:t>
            </a:r>
            <a:r>
              <a:rPr i="1"/>
              <a:t>, ...
</a:t>
            </a:r>
            <a:r>
              <a:rPr i="1"/>
              <a:t>•   The </a:t>
            </a:r>
            <a:r>
              <a:rPr i="1" b="1">
                <a:solidFill>
                  <a:srgbClr val="7030A0"/>
                </a:solidFill>
              </a:rPr>
              <a:t>sinking of the Lusitania</a:t>
            </a:r>
            <a:r>
              <a:rPr i="1"/>
              <a:t> was related to the </a:t>
            </a:r>
            <a:r>
              <a:rPr i="1" b="1">
                <a:solidFill>
                  <a:srgbClr val="7030A0"/>
                </a:solidFill>
              </a:rPr>
              <a:t>assassination of Franz Ferdinand</a:t>
            </a:r>
            <a:r>
              <a:rPr i="1"/>
              <a:t> because...
</a:t>
            </a:r>
            <a:r>
              <a:rPr i="1"/>
              <a:t>•   I agree/disagree with President Wilson's response to the </a:t>
            </a:r>
            <a:r>
              <a:rPr i="1" b="1">
                <a:solidFill>
                  <a:srgbClr val="7030A0"/>
                </a:solidFill>
              </a:rPr>
              <a:t>sinking of the Lusitania</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04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sinking of the Lusitania</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Do you agree with President Wilson's response to the </a:t>
            </a:r>
            <a:r>
              <a:rPr b="1" sz="1800">
                <a:solidFill>
                  <a:srgbClr val="7030A0"/>
                </a:solidFill>
              </a:rPr>
              <a:t>sinking of the Lusitania</a:t>
            </a:r>
            <a:r>
              <a:t>? Why or why not?</a:t>
            </a:r>
          </a:p>
        </p:txBody>
      </p:sp>
      <p:sp>
        <p:nvSpPr>
          <p:cNvPr id="8" name="TextBox 7"/>
          <p:cNvSpPr txBox="1"/>
          <p:nvPr/>
        </p:nvSpPr>
        <p:spPr>
          <a:xfrm>
            <a:off x="155448" y="5605272"/>
            <a:ext cx="5751576" cy="4663440"/>
          </a:xfrm>
          <a:prstGeom prst="rect">
            <a:avLst/>
          </a:prstGeom>
          <a:noFill/>
        </p:spPr>
        <p:txBody>
          <a:bodyPr wrap="square">
            <a:spAutoFit/>
          </a:bodyPr>
          <a:lstStyle/>
          <a:p>
            <a:r>
              <a:rPr i="1"/>
              <a:t>I agree/disagree with President Wilson's response to the </a:t>
            </a:r>
            <a:r>
              <a:rPr b="1" sz="1800" i="1">
                <a:solidFill>
                  <a:srgbClr val="7030A0"/>
                </a:solidFill>
              </a:rPr>
              <a:t>sinking of the Lusitania</a:t>
            </a:r>
            <a:r>
              <a:rPr i="1"/>
              <a: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identify the causes of </a:t>
            </a:r>
            <a:r>
              <a:rPr sz="2400" b="1" i="0">
                <a:solidFill>
                  <a:srgbClr val="7030A0"/>
                </a:solidFill>
              </a:rPr>
              <a:t>World War I</a:t>
            </a:r>
            <a:r>
              <a:rPr sz="2400" i="0"/>
              <a:t> and explain why the United States entered the war.</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USH042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USH043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Do you agree with President Wilson's response to the </a:t>
            </a:r>
            <a:r>
              <a:rPr b="1" sz="2800">
                <a:solidFill>
                  <a:srgbClr val="7030A0"/>
                </a:solidFill>
              </a:rPr>
              <a:t>sinking of the Lusitania</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04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4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4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happened when the </a:t>
            </a:r>
            <a:r>
              <a:rPr b="1">
                <a:solidFill>
                  <a:srgbClr val="7030A0"/>
                </a:solidFill>
              </a:rPr>
              <a:t>Lusitania</a:t>
            </a:r>
            <a:r>
              <a:t> was </a:t>
            </a:r>
            <a:r>
              <a:rPr b="1">
                <a:solidFill>
                  <a:srgbClr val="7030A0"/>
                </a:solidFill>
              </a:rPr>
              <a:t>sunk</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the </a:t>
            </a:r>
            <a:r>
              <a:rPr b="1">
                <a:solidFill>
                  <a:srgbClr val="7030A0"/>
                </a:solidFill>
              </a:rPr>
              <a:t>Lusitania</a:t>
            </a:r>
            <a:r>
              <a:t> was </a:t>
            </a:r>
            <a:r>
              <a:rPr b="1">
                <a:solidFill>
                  <a:srgbClr val="7030A0"/>
                </a:solidFill>
              </a:rPr>
              <a:t>sunk</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