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3.png"/><Relationship Id="rId22" Type="http://schemas.openxmlformats.org/officeDocument/2006/relationships/image" Target="../media/image54.png"/><Relationship Id="rId23" Type="http://schemas.openxmlformats.org/officeDocument/2006/relationships/image" Target="../media/image55.png"/><Relationship Id="rId24"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8.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2.png"/><Relationship Id="rId6" Type="http://schemas.openxmlformats.org/officeDocument/2006/relationships/image" Target="../media/image33.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a:t>
            </a:r>
            <a:r>
              <a:rPr b="1" sz="2000">
                <a:solidFill>
                  <a:srgbClr val="7030A0"/>
                </a:solidFill>
              </a:rPr>
              <a:t>infrastructure</a:t>
            </a:r>
            <a:r>
              <a:rPr b="1" sz="2000"/>
              <a:t> is financed? Why?</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infrastructure</a:t>
            </a:r>
            <a:r>
              <a:rPr i="1"/>
              <a:t> is financed through...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HG039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not_ready.png"/>
          <p:cNvPicPr>
            <a:picLocks noChangeAspect="1"/>
          </p:cNvPicPr>
          <p:nvPr/>
        </p:nvPicPr>
        <p:blipFill>
          <a:blip r:embed="rId5"/>
          <a:stretch>
            <a:fillRect/>
          </a:stretch>
        </p:blipFill>
        <p:spPr>
          <a:xfrm>
            <a:off x="978408" y="3255264"/>
            <a:ext cx="1463040" cy="1463040"/>
          </a:xfrm>
          <a:prstGeom prst="rect">
            <a:avLst/>
          </a:prstGeom>
        </p:spPr>
      </p:pic>
      <p:pic>
        <p:nvPicPr>
          <p:cNvPr id="9" name="Picture 8" descr="almost_ready.png"/>
          <p:cNvPicPr>
            <a:picLocks noChangeAspect="1"/>
          </p:cNvPicPr>
          <p:nvPr/>
        </p:nvPicPr>
        <p:blipFill>
          <a:blip r:embed="rId6"/>
          <a:stretch>
            <a:fillRect/>
          </a:stretch>
        </p:blipFill>
        <p:spPr>
          <a:xfrm>
            <a:off x="3849624" y="3255264"/>
            <a:ext cx="1463040" cy="1463040"/>
          </a:xfrm>
          <a:prstGeom prst="rect">
            <a:avLst/>
          </a:prstGeom>
        </p:spPr>
      </p:pic>
      <p:pic>
        <p:nvPicPr>
          <p:cNvPr id="10" name="Picture 9" descr="completely_ready.png"/>
          <p:cNvPicPr>
            <a:picLocks noChangeAspect="1"/>
          </p:cNvPicPr>
          <p:nvPr/>
        </p:nvPicPr>
        <p:blipFill>
          <a:blip r:embed="rId7"/>
          <a:stretch>
            <a:fillRect/>
          </a:stretch>
        </p:blipFill>
        <p:spPr>
          <a:xfrm>
            <a:off x="6720840" y="3255264"/>
            <a:ext cx="1463040" cy="1463040"/>
          </a:xfrm>
          <a:prstGeom prst="rect">
            <a:avLst/>
          </a:prstGeom>
        </p:spPr>
      </p:pic>
      <p:pic>
        <p:nvPicPr>
          <p:cNvPr id="11" name="Picture 10" descr="face_sad.png"/>
          <p:cNvPicPr>
            <a:picLocks noChangeAspect="1"/>
          </p:cNvPicPr>
          <p:nvPr/>
        </p:nvPicPr>
        <p:blipFill>
          <a:blip r:embed="rId8"/>
          <a:stretch>
            <a:fillRect/>
          </a:stretch>
        </p:blipFill>
        <p:spPr>
          <a:xfrm>
            <a:off x="1252728" y="5413248"/>
            <a:ext cx="914400" cy="914400"/>
          </a:xfrm>
          <a:prstGeom prst="rect">
            <a:avLst/>
          </a:prstGeom>
        </p:spPr>
      </p:pic>
      <p:pic>
        <p:nvPicPr>
          <p:cNvPr id="12" name="Picture 11" descr="face_neutral.png"/>
          <p:cNvPicPr>
            <a:picLocks noChangeAspect="1"/>
          </p:cNvPicPr>
          <p:nvPr/>
        </p:nvPicPr>
        <p:blipFill>
          <a:blip r:embed="rId9"/>
          <a:stretch>
            <a:fillRect/>
          </a:stretch>
        </p:blipFill>
        <p:spPr>
          <a:xfrm>
            <a:off x="4069080" y="5413248"/>
            <a:ext cx="914400" cy="914400"/>
          </a:xfrm>
          <a:prstGeom prst="rect">
            <a:avLst/>
          </a:prstGeom>
        </p:spPr>
      </p:pic>
      <p:pic>
        <p:nvPicPr>
          <p:cNvPr id="13" name="Picture 12" descr="face_happy.png"/>
          <p:cNvPicPr>
            <a:picLocks noChangeAspect="1"/>
          </p:cNvPicPr>
          <p:nvPr/>
        </p:nvPicPr>
        <p:blipFill>
          <a:blip r:embed="rId10"/>
          <a:stretch>
            <a:fillRect/>
          </a:stretch>
        </p:blipFill>
        <p:spPr>
          <a:xfrm>
            <a:off x="6995160" y="5413248"/>
            <a:ext cx="914400" cy="914400"/>
          </a:xfrm>
          <a:prstGeom prst="rect">
            <a:avLst/>
          </a:prstGeom>
        </p:spPr>
      </p:pic>
      <p:sp>
        <p:nvSpPr>
          <p:cNvPr id="14" name="TextBox 13"/>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5" name="TextBox 14"/>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6" name="TextBox 15"/>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7" name="TextBox 16"/>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HG03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a:t>
            </a:r>
            <a:r>
              <a:rPr b="1">
                <a:solidFill>
                  <a:srgbClr val="7030A0"/>
                </a:solidFill>
              </a:rPr>
              <a:t>infrastructure</a:t>
            </a:r>
            <a:r>
              <a:t> is financed?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infrastructure</a:t>
            </a:r>
            <a:r>
              <a:t> is financed through...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infrastructure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infrastructure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infrastructure</a:t>
            </a:r>
            <a:r>
              <a:rPr sz="2000"/>
              <a:t>
• My visual is…
• It relates to what I’ve learned about </a:t>
            </a:r>
            <a:r>
              <a:rPr b="1" sz="2000">
                <a:solidFill>
                  <a:srgbClr val="7030A0"/>
                </a:solidFill>
              </a:rPr>
              <a:t>infrastructure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infrastructure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infrastructure.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HG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HG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infrastructure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0" name="Oval 19"/>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infrastructure...</a:t>
            </a:r>
            <a:r>
              <a:rPr i="1"/>
              <a:t>
From this visual, I can infer… </a:t>
            </a:r>
            <a:r>
              <a:rPr i="0"/>
              <a:t>(use </a:t>
            </a:r>
            <a:r>
              <a:rPr b="1">
                <a:solidFill>
                  <a:srgbClr val="7030A0"/>
                </a:solidFill>
              </a:rPr>
              <a:t>infrastructure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infrastructure</a:t>
            </a:r>
            <a:r>
              <a:t>.
Include 3-5 other vocabulary words in your paragraph. You may include the following stems:​
</a:t>
            </a:r>
            <a:r>
              <a:rPr i="1"/>
              <a:t>•   </a:t>
            </a:r>
            <a:r>
              <a:rPr i="1" b="1">
                <a:solidFill>
                  <a:srgbClr val="7030A0"/>
                </a:solidFill>
              </a:rPr>
              <a:t>Infrastructure</a:t>
            </a:r>
            <a:r>
              <a:rPr i="1"/>
              <a:t> is...
</a:t>
            </a:r>
            <a:r>
              <a:rPr i="1"/>
              <a:t>•   </a:t>
            </a:r>
            <a:r>
              <a:rPr i="1" b="1">
                <a:solidFill>
                  <a:srgbClr val="7030A0"/>
                </a:solidFill>
              </a:rPr>
              <a:t>Infrastructure</a:t>
            </a:r>
            <a:r>
              <a:rPr i="1"/>
              <a:t> is related to urbanization because...
</a:t>
            </a:r>
            <a:r>
              <a:rPr i="1"/>
              <a:t>•   I think </a:t>
            </a:r>
            <a:r>
              <a:rPr i="1" b="1">
                <a:solidFill>
                  <a:srgbClr val="7030A0"/>
                </a:solidFill>
              </a:rPr>
              <a:t>infrastructure</a:t>
            </a:r>
            <a:r>
              <a:rPr i="1"/>
              <a:t> is financed through...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HG03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infrastructure.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infrastructure is financed? Why?</a:t>
            </a:r>
            <a:r>
              <a:t>
</a:t>
            </a:r>
            <a:r>
              <a:rPr i="1"/>
              <a:t>I think infrastructure is financed through...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HG039w.png"/>
          <p:cNvPicPr>
            <a:picLocks noChangeAspect="1"/>
          </p:cNvPicPr>
          <p:nvPr/>
        </p:nvPicPr>
        <p:blipFill>
          <a:blip r:embed="rId4"/>
          <a:stretch>
            <a:fillRect/>
          </a:stretch>
        </p:blipFill>
        <p:spPr>
          <a:xfrm>
            <a:off x="9144000" y="2286000"/>
            <a:ext cx="3054096" cy="2286000"/>
          </a:xfrm>
          <a:prstGeom prst="rect">
            <a:avLst/>
          </a:prstGeom>
        </p:spPr>
      </p:pic>
      <p:pic>
        <p:nvPicPr>
          <p:cNvPr id="9" name="Picture 8" descr="pacman.png"/>
          <p:cNvPicPr>
            <a:picLocks noChangeAspect="1"/>
          </p:cNvPicPr>
          <p:nvPr/>
        </p:nvPicPr>
        <p:blipFill>
          <a:blip r:embed="rId5"/>
          <a:stretch>
            <a:fillRect/>
          </a:stretch>
        </p:blipFill>
        <p:spPr>
          <a:xfrm>
            <a:off x="7360920" y="2642616"/>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642616"/>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a:t>
            </a:r>
            <a:r>
              <a:rPr b="1" sz="2800">
                <a:solidFill>
                  <a:srgbClr val="7030A0"/>
                </a:solidFill>
              </a:rPr>
              <a:t>infrastructure</a:t>
            </a:r>
            <a:r>
              <a:rPr b="1" sz="2800"/>
              <a:t> is financed? Why?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The picture makes me thinks of… because…</a:t>
            </a:r>
          </a:p>
        </p:txBody>
      </p:sp>
      <p:pic>
        <p:nvPicPr>
          <p:cNvPr id="7" name="Picture 6" descr="SocHG039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HG03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HG03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infrastructure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Infrastructure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HG03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infrastructure</a:t>
            </a:r>
            <a:r>
              <a:t> related to urbanization?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Infrastructure</a:t>
            </a:r>
            <a:r>
              <a:t> is related to urbanization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