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hyperlink" Target="https://thevisualnonglossary.com/admn/cd_interface/docs_generate/download_reading.php?file=Reading%20Passage_Marbury_v_Madison_Soc8083.docx" TargetMode="Externa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8.png"/><Relationship Id="rId22" Type="http://schemas.openxmlformats.org/officeDocument/2006/relationships/image" Target="../media/image59.png"/><Relationship Id="rId23" Type="http://schemas.openxmlformats.org/officeDocument/2006/relationships/image" Target="../media/image60.png"/><Relationship Id="rId2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3.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5.png"/><Relationship Id="rId9" Type="http://schemas.openxmlformats.org/officeDocument/2006/relationships/image" Target="../media/image46.png"/><Relationship Id="rId10"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08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in the case of </a:t>
            </a:r>
            <a:r>
              <a:rPr b="1">
                <a:solidFill>
                  <a:srgbClr val="7030A0"/>
                </a:solidFill>
              </a:rPr>
              <a:t>Marbury v. Madison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In the case of </a:t>
            </a:r>
            <a:r>
              <a:rPr b="1">
                <a:solidFill>
                  <a:srgbClr val="7030A0"/>
                </a:solidFill>
              </a:rPr>
              <a:t>Marbury v. Madison</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2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system of </a:t>
            </a:r>
            <a:r>
              <a:rPr b="1">
                <a:solidFill>
                  <a:srgbClr val="7030A0"/>
                </a:solidFill>
              </a:rPr>
              <a:t>checks and balances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system of </a:t>
            </a:r>
            <a:r>
              <a:rPr b="1">
                <a:solidFill>
                  <a:srgbClr val="7030A0"/>
                </a:solidFill>
              </a:rPr>
              <a:t>checks and balances</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2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08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Marbury v. Madison</a:t>
            </a:r>
            <a:r>
              <a:t> related to </a:t>
            </a:r>
            <a:r>
              <a:rPr b="1">
                <a:solidFill>
                  <a:srgbClr val="7030A0"/>
                </a:solidFill>
              </a:rPr>
              <a:t>checks and balances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Marbury v. Madison</a:t>
            </a:r>
            <a:r>
              <a:t> is related to </a:t>
            </a:r>
            <a:r>
              <a:rPr b="1">
                <a:solidFill>
                  <a:srgbClr val="7030A0"/>
                </a:solidFill>
              </a:rPr>
              <a:t>checks and balances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see how </a:t>
            </a:r>
            <a:r>
              <a:rPr sz="1800" b="1" i="0">
                <a:solidFill>
                  <a:srgbClr val="7030A0"/>
                </a:solidFill>
              </a:rPr>
              <a:t>Marbury v. Madison</a:t>
            </a:r>
            <a:r>
              <a:rPr sz="1800" i="0"/>
              <a:t> changed the powers of the Supreme Court and affected the government.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r>
              <a:rPr sz="1800" i="0"/>
              <a:t>Why </a:t>
            </a:r>
            <a:r>
              <a:rPr sz="1800" b="1" i="0">
                <a:solidFill>
                  <a:srgbClr val="7030A0"/>
                </a:solidFill>
              </a:rPr>
              <a:t>Marbury v. Madison</a:t>
            </a:r>
            <a:r>
              <a:rPr sz="1800" i="0"/>
              <a:t> went to the Supreme CourtWhat the Supreme Court said about Madison’s actionsWhat the Judiciary Act of 1789 had to do with the rulingThe meaning of judicial reviewHow this case affected the powers of the Supreme Court</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Why was it important for the Supreme Court to gain the power of judicial review after </a:t>
            </a:r>
            <a:r>
              <a:rPr sz="1800" b="1" i="0">
                <a:solidFill>
                  <a:srgbClr val="7030A0"/>
                </a:solidFill>
              </a:rPr>
              <a:t>Marbury v. Madison</a:t>
            </a:r>
            <a:r>
              <a:rPr sz="1800" i="0"/>
              <a:t>?</a:t>
            </a:r>
          </a:p>
        </p:txBody>
      </p:sp>
      <p:sp>
        <p:nvSpPr>
          <p:cNvPr id="4" name="TextBox 3"/>
          <p:cNvSpPr txBox="1"/>
          <p:nvPr/>
        </p:nvSpPr>
        <p:spPr>
          <a:xfrm>
            <a:off x="1" y="2121408"/>
            <a:ext cx="3044952" cy="1764792"/>
          </a:xfrm>
          <a:prstGeom prst="rect">
            <a:avLst/>
          </a:prstGeom>
          <a:noFill/>
        </p:spPr>
        <p:txBody>
          <a:bodyPr wrap="square">
            <a:spAutoFit/>
          </a:bodyPr>
          <a:lstStyle/>
          <a:p>
            <a:r>
              <a:rPr sz="1800" i="1"/>
              <a:t>It was important for the Supreme Court to gain the power of judicial review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8083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the </a:t>
            </a:r>
            <a:r>
              <a:rPr b="1">
                <a:solidFill>
                  <a:srgbClr val="7030A0"/>
                </a:solidFill>
              </a:rPr>
              <a:t>Constitution</a:t>
            </a:r>
            <a:r>
              <a:t> address?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Constitution</a:t>
            </a:r>
            <a:r>
              <a:t> addresses...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If </a:t>
            </a:r>
            <a:r>
              <a:rPr b="1" sz="2000">
                <a:solidFill>
                  <a:srgbClr val="7030A0"/>
                </a:solidFill>
              </a:rPr>
              <a:t>Marbury v. Madison</a:t>
            </a:r>
            <a:r>
              <a:rPr b="1" sz="2000"/>
              <a:t> did not occur, how would the </a:t>
            </a:r>
            <a:r>
              <a:rPr b="1" sz="2000">
                <a:solidFill>
                  <a:srgbClr val="7030A0"/>
                </a:solidFill>
              </a:rPr>
              <a:t>Constitution</a:t>
            </a:r>
            <a:r>
              <a:rPr b="1" sz="2000"/>
              <a:t> be affected today?</a:t>
            </a:r>
          </a:p>
        </p:txBody>
      </p:sp>
      <p:sp>
        <p:nvSpPr>
          <p:cNvPr id="5" name="TextBox 4"/>
          <p:cNvSpPr txBox="1"/>
          <p:nvPr/>
        </p:nvSpPr>
        <p:spPr>
          <a:xfrm>
            <a:off x="0" y="1490472"/>
            <a:ext cx="5751576" cy="923544"/>
          </a:xfrm>
          <a:prstGeom prst="rect">
            <a:avLst/>
          </a:prstGeom>
          <a:noFill/>
        </p:spPr>
        <p:txBody>
          <a:bodyPr wrap="square">
            <a:spAutoFit/>
          </a:bodyPr>
          <a:lstStyle/>
          <a:p>
            <a:r>
              <a:rPr i="1"/>
              <a:t>If </a:t>
            </a:r>
            <a:r>
              <a:rPr b="1" sz="2000" i="1">
                <a:solidFill>
                  <a:srgbClr val="7030A0"/>
                </a:solidFill>
              </a:rPr>
              <a:t>Marbury v. Madison</a:t>
            </a:r>
            <a:r>
              <a:rPr i="1"/>
              <a:t> did not occur, I think the </a:t>
            </a:r>
            <a:r>
              <a:rPr b="1" sz="2000" i="1">
                <a:solidFill>
                  <a:srgbClr val="7030A0"/>
                </a:solidFill>
              </a:rPr>
              <a:t>Constitution</a:t>
            </a:r>
            <a:r>
              <a:rPr i="1"/>
              <a:t>...</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08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03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8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If </a:t>
            </a:r>
            <a:r>
              <a:rPr b="1">
                <a:solidFill>
                  <a:srgbClr val="7030A0"/>
                </a:solidFill>
              </a:rPr>
              <a:t>Marbury v. Madison</a:t>
            </a:r>
            <a:r>
              <a:t> did not occur, how would the </a:t>
            </a:r>
            <a:r>
              <a:rPr b="1">
                <a:solidFill>
                  <a:srgbClr val="7030A0"/>
                </a:solidFill>
              </a:rPr>
              <a:t>Constitution</a:t>
            </a:r>
            <a:r>
              <a:t> be affected today?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t>
            </a:r>
            <a:r>
              <a:rPr b="1">
                <a:solidFill>
                  <a:srgbClr val="7030A0"/>
                </a:solidFill>
              </a:rPr>
              <a:t>Marbury v. Madison</a:t>
            </a:r>
            <a:r>
              <a:t> did not occur, I think the </a:t>
            </a:r>
            <a:r>
              <a:rPr b="1">
                <a:solidFill>
                  <a:srgbClr val="7030A0"/>
                </a:solidFill>
              </a:rPr>
              <a:t>Constitution</a:t>
            </a:r>
            <a:r>
              <a: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Marbury v. Madison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Marbury v. Madison</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Marbury v. Madison</a:t>
            </a:r>
            <a:r>
              <a:rPr sz="2000"/>
              <a:t>
• My visual is…
• It relates to what I’ve learned about </a:t>
            </a:r>
            <a:r>
              <a:rPr b="1" sz="2000">
                <a:solidFill>
                  <a:srgbClr val="7030A0"/>
                </a:solidFill>
              </a:rPr>
              <a:t>Marbury v. Madison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Marbury v. Madison</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Marbury v. Madison.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8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8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Marbury v. Madison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2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03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Marbury v. Madison...</a:t>
            </a:r>
            <a:r>
              <a:rPr i="1"/>
              <a:t>
From this visual, I can infer… </a:t>
            </a:r>
            <a:r>
              <a:rPr i="0"/>
              <a:t>(use </a:t>
            </a:r>
            <a:r>
              <a:rPr b="1">
                <a:solidFill>
                  <a:srgbClr val="7030A0"/>
                </a:solidFill>
              </a:rPr>
              <a:t>Marbury v. Madison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Marbury v. Madison</a:t>
            </a:r>
            <a:r>
              <a:t>.
Include 3-5 other vocabulary words in your paragraph. You may include the following stems:​
</a:t>
            </a:r>
            <a:r>
              <a:rPr i="1"/>
              <a:t>•   In the case of </a:t>
            </a:r>
            <a:r>
              <a:rPr i="1" b="1">
                <a:solidFill>
                  <a:srgbClr val="7030A0"/>
                </a:solidFill>
              </a:rPr>
              <a:t>Marbury v. Madison</a:t>
            </a:r>
            <a:r>
              <a:rPr i="1"/>
              <a:t>, ...
</a:t>
            </a:r>
            <a:r>
              <a:rPr i="1"/>
              <a:t>•   </a:t>
            </a:r>
            <a:r>
              <a:rPr i="1" b="1">
                <a:solidFill>
                  <a:srgbClr val="7030A0"/>
                </a:solidFill>
              </a:rPr>
              <a:t>Marbury v. Madison</a:t>
            </a:r>
            <a:r>
              <a:rPr i="1"/>
              <a:t> is related to </a:t>
            </a:r>
            <a:r>
              <a:rPr i="1" b="1">
                <a:solidFill>
                  <a:srgbClr val="7030A0"/>
                </a:solidFill>
              </a:rPr>
              <a:t>checks and balances</a:t>
            </a:r>
            <a:r>
              <a:rPr i="1"/>
              <a:t> because...
</a:t>
            </a:r>
            <a:r>
              <a:rPr i="1"/>
              <a:t>•   If </a:t>
            </a:r>
            <a:r>
              <a:rPr i="1" b="1">
                <a:solidFill>
                  <a:srgbClr val="7030A0"/>
                </a:solidFill>
              </a:rPr>
              <a:t>Marbury v. Madison</a:t>
            </a:r>
            <a:r>
              <a:rPr i="1"/>
              <a:t> did not occur, I think the </a:t>
            </a:r>
            <a:r>
              <a:rPr i="1" b="1">
                <a:solidFill>
                  <a:srgbClr val="7030A0"/>
                </a:solidFill>
              </a:rPr>
              <a:t>Constitution</a:t>
            </a:r>
            <a:r>
              <a:rPr i="1"/>
              <a: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08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Marbury v. Madison</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If </a:t>
            </a:r>
            <a:r>
              <a:rPr b="1" sz="1800">
                <a:solidFill>
                  <a:srgbClr val="7030A0"/>
                </a:solidFill>
              </a:rPr>
              <a:t>Marbury v. Madison</a:t>
            </a:r>
            <a:r>
              <a:t> did not occur, how would the </a:t>
            </a:r>
            <a:r>
              <a:rPr b="1" sz="1800">
                <a:solidFill>
                  <a:srgbClr val="7030A0"/>
                </a:solidFill>
              </a:rPr>
              <a:t>Constitution</a:t>
            </a:r>
            <a:r>
              <a:t> be affected today?</a:t>
            </a:r>
          </a:p>
        </p:txBody>
      </p:sp>
      <p:sp>
        <p:nvSpPr>
          <p:cNvPr id="8" name="TextBox 7"/>
          <p:cNvSpPr txBox="1"/>
          <p:nvPr/>
        </p:nvSpPr>
        <p:spPr>
          <a:xfrm>
            <a:off x="155448" y="5605272"/>
            <a:ext cx="5751576" cy="4663440"/>
          </a:xfrm>
          <a:prstGeom prst="rect">
            <a:avLst/>
          </a:prstGeom>
          <a:noFill/>
        </p:spPr>
        <p:txBody>
          <a:bodyPr wrap="square">
            <a:spAutoFit/>
          </a:bodyPr>
          <a:lstStyle/>
          <a:p>
            <a:r>
              <a:rPr i="1"/>
              <a:t>If </a:t>
            </a:r>
            <a:r>
              <a:rPr b="1" sz="1800" i="1">
                <a:solidFill>
                  <a:srgbClr val="7030A0"/>
                </a:solidFill>
              </a:rPr>
              <a:t>Marbury v. Madison</a:t>
            </a:r>
            <a:r>
              <a:rPr i="1"/>
              <a:t> did not occur, I think the </a:t>
            </a:r>
            <a:r>
              <a:rPr b="1" sz="1800" i="1">
                <a:solidFill>
                  <a:srgbClr val="7030A0"/>
                </a:solidFill>
              </a:rPr>
              <a:t>Constitution</a:t>
            </a:r>
            <a:r>
              <a:rPr i="1"/>
              <a:t>...</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explain the origin of judicial review through the case of </a:t>
            </a:r>
            <a:r>
              <a:rPr sz="2400" i="0"/>
              <a:t>Marbury v. Madison</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8083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oc8026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oc8032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pacman.png"/>
          <p:cNvPicPr>
            <a:picLocks noChangeAspect="1"/>
          </p:cNvPicPr>
          <p:nvPr/>
        </p:nvPicPr>
        <p:blipFill>
          <a:blip r:embed="rId7"/>
          <a:stretch>
            <a:fillRect/>
          </a:stretch>
        </p:blipFill>
        <p:spPr>
          <a:xfrm>
            <a:off x="7662672" y="5833872"/>
            <a:ext cx="1197864" cy="694944"/>
          </a:xfrm>
          <a:prstGeom prst="rect">
            <a:avLst/>
          </a:prstGeom>
        </p:spPr>
      </p:pic>
      <p:pic>
        <p:nvPicPr>
          <p:cNvPr id="15" name="Picture 14" descr="bracket.png"/>
          <p:cNvPicPr>
            <a:picLocks noChangeAspect="1"/>
          </p:cNvPicPr>
          <p:nvPr/>
        </p:nvPicPr>
        <p:blipFill>
          <a:blip r:embed="rId8"/>
          <a:stretch>
            <a:fillRect/>
          </a:stretch>
        </p:blipFill>
        <p:spPr>
          <a:xfrm>
            <a:off x="6190488" y="5797296"/>
            <a:ext cx="969264" cy="758952"/>
          </a:xfrm>
          <a:prstGeom prst="rect">
            <a:avLst/>
          </a:prstGeom>
        </p:spPr>
      </p:pic>
      <p:pic>
        <p:nvPicPr>
          <p:cNvPr id="16" name="Picture 15" descr="noun-write-1439720.png"/>
          <p:cNvPicPr>
            <a:picLocks noChangeAspect="1"/>
          </p:cNvPicPr>
          <p:nvPr/>
        </p:nvPicPr>
        <p:blipFill>
          <a:blip r:embed="rId9"/>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If </a:t>
            </a:r>
            <a:r>
              <a:rPr b="1" sz="2800">
                <a:solidFill>
                  <a:srgbClr val="7030A0"/>
                </a:solidFill>
              </a:rPr>
              <a:t>Marbury v. Madison</a:t>
            </a:r>
            <a:r>
              <a:rPr b="1" sz="2800"/>
              <a:t> did not occur, how would the </a:t>
            </a:r>
            <a:r>
              <a:rPr b="1" sz="2800">
                <a:solidFill>
                  <a:srgbClr val="7030A0"/>
                </a:solidFill>
              </a:rPr>
              <a:t>Constitution</a:t>
            </a:r>
            <a:r>
              <a:rPr b="1" sz="2800"/>
              <a:t> be affected today?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08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03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2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