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9.png"/><Relationship Id="rId6" Type="http://schemas.openxmlformats.org/officeDocument/2006/relationships/hyperlink" Target="https://thevisualnonglossary.com/admn/cd_interface/docs_generate/download_reading.php?file=Reading%20Passage_Great_Compromise_Soc8063.docx" TargetMode="Externa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6.png"/><Relationship Id="rId22" Type="http://schemas.openxmlformats.org/officeDocument/2006/relationships/image" Target="../media/image57.png"/><Relationship Id="rId23" Type="http://schemas.openxmlformats.org/officeDocument/2006/relationships/image" Target="../media/image58.png"/><Relationship Id="rId24"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3.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1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bicameral</a:t>
            </a:r>
            <a:r>
              <a:t> mean?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Bicameral</a:t>
            </a:r>
            <a:r>
              <a:t> means...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01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06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a:t>
            </a:r>
            <a:r>
              <a:rPr b="1">
                <a:solidFill>
                  <a:srgbClr val="7030A0"/>
                </a:solidFill>
              </a:rPr>
              <a:t>Great Compromise</a:t>
            </a:r>
            <a:r>
              <a:t> related to a </a:t>
            </a:r>
            <a:r>
              <a:rPr b="1">
                <a:solidFill>
                  <a:srgbClr val="7030A0"/>
                </a:solidFill>
              </a:rPr>
              <a:t>bicameral</a:t>
            </a:r>
            <a:r>
              <a:t> legislature?</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Great Compromise</a:t>
            </a:r>
            <a:r>
              <a:t> is related to a </a:t>
            </a:r>
            <a:r>
              <a:rPr b="1">
                <a:solidFill>
                  <a:srgbClr val="7030A0"/>
                </a:solidFill>
              </a:rPr>
              <a:t>bicameral</a:t>
            </a:r>
            <a:r>
              <a:t> legislature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Soc8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Purpose for Reading: The purpose for reading is to learn how the </a:t>
            </a:r>
            <a:r>
              <a:rPr sz="1800" b="1" i="0">
                <a:solidFill>
                  <a:srgbClr val="7030A0"/>
                </a:solidFill>
              </a:rPr>
              <a:t>Great Compromise</a:t>
            </a:r>
            <a:r>
              <a:rPr sz="1800" i="0"/>
              <a:t> created a fair solution to the debate over </a:t>
            </a:r>
            <a:r>
              <a:rPr sz="1800" b="1" i="0">
                <a:solidFill>
                  <a:srgbClr val="7030A0"/>
                </a:solidFill>
              </a:rPr>
              <a:t>representation</a:t>
            </a:r>
            <a:r>
              <a:rPr sz="1800" i="0"/>
              <a:t> and helped shape the </a:t>
            </a:r>
            <a:r>
              <a:rPr sz="1800" b="1" i="0">
                <a:solidFill>
                  <a:srgbClr val="7030A0"/>
                </a:solidFill>
              </a:rPr>
              <a:t>Constitution</a:t>
            </a:r>
            <a:r>
              <a:rPr sz="1800" i="0"/>
              <a:t>.</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p>
            <a:r>
              <a:rPr i="0"/>
              <a:t>• </a:t>
            </a:r>
            <a:r>
              <a:rPr sz="1800" i="0"/>
              <a:t>What the </a:t>
            </a:r>
            <a:r>
              <a:rPr sz="1800" b="1" i="0">
                <a:solidFill>
                  <a:srgbClr val="7030A0"/>
                </a:solidFill>
              </a:rPr>
              <a:t>Articles of Confederation</a:t>
            </a:r>
            <a:r>
              <a:rPr sz="1800" i="0"/>
              <a:t> did and why they failed</a:t>
            </a:r>
          </a:p>
          <a:p>
            <a:r>
              <a:rPr i="0"/>
              <a:t>• </a:t>
            </a:r>
            <a:r>
              <a:rPr sz="1800" i="0"/>
              <a:t>What each plan (</a:t>
            </a:r>
            <a:r>
              <a:rPr sz="1800" b="1" i="0">
                <a:solidFill>
                  <a:srgbClr val="7030A0"/>
                </a:solidFill>
              </a:rPr>
              <a:t>Virginia Plan</a:t>
            </a:r>
            <a:r>
              <a:rPr sz="1800" i="0"/>
              <a:t> and </a:t>
            </a:r>
            <a:r>
              <a:rPr sz="1800" b="1" i="0">
                <a:solidFill>
                  <a:srgbClr val="7030A0"/>
                </a:solidFill>
              </a:rPr>
              <a:t>New Jersey Plan</a:t>
            </a:r>
            <a:r>
              <a:rPr sz="1800" i="0"/>
              <a:t>) wanted</a:t>
            </a:r>
          </a:p>
          <a:p>
            <a:r>
              <a:rPr i="0"/>
              <a:t>• </a:t>
            </a:r>
            <a:r>
              <a:rPr sz="1800" i="0"/>
              <a:t>Why the debate about </a:t>
            </a:r>
            <a:r>
              <a:rPr sz="1800" b="1" i="0">
                <a:solidFill>
                  <a:srgbClr val="7030A0"/>
                </a:solidFill>
              </a:rPr>
              <a:t>representation</a:t>
            </a:r>
            <a:r>
              <a:rPr sz="1800" i="0"/>
              <a:t> was such a big problem</a:t>
            </a:r>
          </a:p>
          <a:p>
            <a:r>
              <a:rPr i="0"/>
              <a:t>• </a:t>
            </a:r>
            <a:r>
              <a:rPr sz="1800" i="0"/>
              <a:t>How the </a:t>
            </a:r>
            <a:r>
              <a:rPr sz="1800" b="1" i="0">
                <a:solidFill>
                  <a:srgbClr val="7030A0"/>
                </a:solidFill>
              </a:rPr>
              <a:t>Great Compromise</a:t>
            </a:r>
            <a:r>
              <a:rPr sz="1800" i="0"/>
              <a:t> solved the problem</a:t>
            </a:r>
          </a:p>
          <a:p>
            <a:r>
              <a:rPr i="0"/>
              <a:t>• </a:t>
            </a:r>
            <a:r>
              <a:rPr sz="1800" i="0"/>
              <a:t>What each state gained from the </a:t>
            </a:r>
            <a:r>
              <a:rPr sz="1800" b="1" i="0">
                <a:solidFill>
                  <a:srgbClr val="7030A0"/>
                </a:solidFill>
              </a:rPr>
              <a:t>Great Compromise</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Why was the </a:t>
            </a:r>
            <a:r>
              <a:rPr sz="1800" b="1" i="0">
                <a:solidFill>
                  <a:srgbClr val="7030A0"/>
                </a:solidFill>
              </a:rPr>
              <a:t>Great Compromise</a:t>
            </a:r>
            <a:r>
              <a:rPr sz="1800" i="0"/>
              <a:t> important for both large and small states?</a:t>
            </a:r>
          </a:p>
        </p:txBody>
      </p:sp>
      <p:sp>
        <p:nvSpPr>
          <p:cNvPr id="4" name="TextBox 3"/>
          <p:cNvSpPr txBox="1"/>
          <p:nvPr/>
        </p:nvSpPr>
        <p:spPr>
          <a:xfrm>
            <a:off x="1" y="2121408"/>
            <a:ext cx="3044952" cy="1764792"/>
          </a:xfrm>
          <a:prstGeom prst="rect">
            <a:avLst/>
          </a:prstGeom>
          <a:noFill/>
        </p:spPr>
        <p:txBody>
          <a:bodyPr wrap="square">
            <a:spAutoFit/>
          </a:bodyPr>
          <a:lstStyle/>
          <a:p>
            <a:r>
              <a:rPr sz="1800" i="1"/>
              <a:t>The </a:t>
            </a:r>
            <a:r>
              <a:rPr sz="1800" b="1" i="1">
                <a:solidFill>
                  <a:srgbClr val="7030A0"/>
                </a:solidFill>
              </a:rPr>
              <a:t>Great Compromise</a:t>
            </a:r>
            <a:r>
              <a:rPr sz="1800" i="1"/>
              <a:t> was important for both large and small states because...</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Soc8063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do you predict would have happened if the </a:t>
            </a:r>
            <a:r>
              <a:rPr b="1" sz="2000">
                <a:solidFill>
                  <a:srgbClr val="7030A0"/>
                </a:solidFill>
              </a:rPr>
              <a:t>Great Compromise</a:t>
            </a:r>
            <a:r>
              <a:rPr b="1" sz="2000"/>
              <a:t> was never proposed? Why?</a:t>
            </a:r>
          </a:p>
        </p:txBody>
      </p:sp>
      <p:sp>
        <p:nvSpPr>
          <p:cNvPr id="5" name="TextBox 4"/>
          <p:cNvSpPr txBox="1"/>
          <p:nvPr/>
        </p:nvSpPr>
        <p:spPr>
          <a:xfrm>
            <a:off x="0" y="1490472"/>
            <a:ext cx="5751576" cy="923544"/>
          </a:xfrm>
          <a:prstGeom prst="rect">
            <a:avLst/>
          </a:prstGeom>
          <a:noFill/>
        </p:spPr>
        <p:txBody>
          <a:bodyPr wrap="square">
            <a:spAutoFit/>
          </a:bodyPr>
          <a:lstStyle/>
          <a:p>
            <a:r>
              <a:rPr i="1"/>
              <a:t>If the </a:t>
            </a:r>
            <a:r>
              <a:rPr b="1" sz="2000" i="1">
                <a:solidFill>
                  <a:srgbClr val="7030A0"/>
                </a:solidFill>
              </a:rPr>
              <a:t>Great Compromise</a:t>
            </a:r>
            <a:r>
              <a:rPr i="1"/>
              <a:t> was never proposed, I predict...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806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01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6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 you predict would have happened if the </a:t>
            </a:r>
            <a:r>
              <a:rPr b="1">
                <a:solidFill>
                  <a:srgbClr val="7030A0"/>
                </a:solidFill>
              </a:rPr>
              <a:t>Great Compromise</a:t>
            </a:r>
            <a:r>
              <a:t> was never proposed? Why?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the </a:t>
            </a:r>
            <a:r>
              <a:rPr b="1">
                <a:solidFill>
                  <a:srgbClr val="7030A0"/>
                </a:solidFill>
              </a:rPr>
              <a:t>Great Compromise</a:t>
            </a:r>
            <a:r>
              <a:t> was never proposed, I predict...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Great Compromise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Great Compromise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Great Compromise</a:t>
            </a:r>
            <a:r>
              <a:rPr sz="2000"/>
              <a:t>
• My visual is…
• It relates to what I’ve learned about </a:t>
            </a:r>
            <a:r>
              <a:rPr b="1" sz="2000">
                <a:solidFill>
                  <a:srgbClr val="7030A0"/>
                </a:solidFill>
              </a:rPr>
              <a:t>Great Compromise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Great Compromise</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Great Compromise.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6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6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6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6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Great Compromise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8018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Great Compromise...</a:t>
            </a:r>
            <a:r>
              <a:rPr i="1"/>
              <a:t>
From this visual, I can infer… </a:t>
            </a:r>
            <a:r>
              <a:rPr i="0"/>
              <a:t>(use </a:t>
            </a:r>
            <a:r>
              <a:rPr b="1">
                <a:solidFill>
                  <a:srgbClr val="7030A0"/>
                </a:solidFill>
              </a:rPr>
              <a:t>Great Compromise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Great Compromise</a:t>
            </a:r>
            <a:r>
              <a:t>.
Include 3-5 other vocabulary words in your paragraph. You may include the following stems:​
</a:t>
            </a:r>
            <a:r>
              <a:rPr i="1"/>
              <a:t>•   The </a:t>
            </a:r>
            <a:r>
              <a:rPr i="1" b="1">
                <a:solidFill>
                  <a:srgbClr val="7030A0"/>
                </a:solidFill>
              </a:rPr>
              <a:t>Great Compromise</a:t>
            </a:r>
            <a:r>
              <a:rPr i="1"/>
              <a:t> ...
</a:t>
            </a:r>
            <a:r>
              <a:rPr i="1"/>
              <a:t>•   The </a:t>
            </a:r>
            <a:r>
              <a:rPr i="1" b="1">
                <a:solidFill>
                  <a:srgbClr val="7030A0"/>
                </a:solidFill>
              </a:rPr>
              <a:t>Great Compromise</a:t>
            </a:r>
            <a:r>
              <a:rPr i="1"/>
              <a:t> is related to a </a:t>
            </a:r>
            <a:r>
              <a:rPr i="1" b="1">
                <a:solidFill>
                  <a:srgbClr val="7030A0"/>
                </a:solidFill>
              </a:rPr>
              <a:t>bicameral</a:t>
            </a:r>
            <a:r>
              <a:rPr i="1"/>
              <a:t> legislature because...
</a:t>
            </a:r>
            <a:r>
              <a:rPr i="1"/>
              <a:t>•   If the </a:t>
            </a:r>
            <a:r>
              <a:rPr i="1" b="1">
                <a:solidFill>
                  <a:srgbClr val="7030A0"/>
                </a:solidFill>
              </a:rPr>
              <a:t>Great Compromise</a:t>
            </a:r>
            <a:r>
              <a:rPr i="1"/>
              <a:t> was never proposed, I predict...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8063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Great Compromise</a:t>
            </a:r>
          </a:p>
        </p:txBody>
      </p:sp>
      <p:sp>
        <p:nvSpPr>
          <p:cNvPr id="4" name="TextBox 3"/>
          <p:cNvSpPr txBox="1"/>
          <p:nvPr/>
        </p:nvSpPr>
        <p:spPr>
          <a:xfrm>
            <a:off x="155448" y="841248"/>
            <a:ext cx="5111496" cy="585216"/>
          </a:xfrm>
          <a:prstGeom prst="rect">
            <a:avLst/>
          </a:prstGeom>
          <a:noFill/>
        </p:spPr>
        <p:txBody>
          <a:bodyPr wrap="squar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b="0" i="0"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What do you predict would have happened if the </a:t>
            </a:r>
            <a:r>
              <a:rPr b="1" sz="1800">
                <a:solidFill>
                  <a:srgbClr val="7030A0"/>
                </a:solidFill>
              </a:rPr>
              <a:t>Great Compromise</a:t>
            </a:r>
            <a:r>
              <a:t> was never proposed? Why?</a:t>
            </a:r>
          </a:p>
        </p:txBody>
      </p:sp>
      <p:sp>
        <p:nvSpPr>
          <p:cNvPr id="8" name="TextBox 7"/>
          <p:cNvSpPr txBox="1"/>
          <p:nvPr/>
        </p:nvSpPr>
        <p:spPr>
          <a:xfrm>
            <a:off x="155448" y="5605272"/>
            <a:ext cx="5751576" cy="4663440"/>
          </a:xfrm>
          <a:prstGeom prst="rect">
            <a:avLst/>
          </a:prstGeom>
          <a:noFill/>
        </p:spPr>
        <p:txBody>
          <a:bodyPr wrap="square">
            <a:spAutoFit/>
          </a:bodyPr>
          <a:lstStyle/>
          <a:p>
            <a:r>
              <a:rPr i="1"/>
              <a:t>If the </a:t>
            </a:r>
            <a:r>
              <a:rPr b="1" sz="1800" i="1">
                <a:solidFill>
                  <a:srgbClr val="7030A0"/>
                </a:solidFill>
              </a:rPr>
              <a:t>Great Compromise</a:t>
            </a:r>
            <a:r>
              <a:rPr i="1"/>
              <a:t> was never proposed, I predict... because...</a:t>
            </a:r>
          </a:p>
        </p:txBody>
      </p:sp>
      <p:sp>
        <p:nvSpPr>
          <p:cNvPr id="9" name="TextBox 8"/>
          <p:cNvSpPr txBox="1"/>
          <p:nvPr/>
        </p:nvSpPr>
        <p:spPr>
          <a:xfrm>
            <a:off x="155448" y="1371600"/>
            <a:ext cx="5486400" cy="1197864"/>
          </a:xfrm>
          <a:prstGeom prst="rect">
            <a:avLst/>
          </a:prstGeom>
          <a:noFill/>
        </p:spPr>
        <p:txBody>
          <a:bodyPr wrap="square">
            <a:spAutoFit/>
          </a:bodyPr>
          <a:lstStyle/>
          <a:p/>
          <a:p>
            <a:r>
              <a:rPr sz="2400" i="0"/>
              <a:t>We can analyze the issues of the </a:t>
            </a:r>
            <a:r>
              <a:rPr sz="2400" b="1" i="0">
                <a:solidFill>
                  <a:srgbClr val="7030A0"/>
                </a:solidFill>
              </a:rPr>
              <a:t>Constitutional Convention of 1787</a:t>
            </a:r>
            <a:r>
              <a:rPr sz="2400" i="0"/>
              <a:t>, including the </a:t>
            </a:r>
            <a:r>
              <a:rPr sz="2400" b="1" i="0">
                <a:solidFill>
                  <a:srgbClr val="7030A0"/>
                </a:solidFill>
              </a:rPr>
              <a:t>Great Compromise</a:t>
            </a:r>
            <a:r>
              <a:rPr sz="2400" i="0"/>
              <a:t>.</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Soc8063w.png"/>
          <p:cNvPicPr>
            <a:picLocks noChangeAspect="1"/>
          </p:cNvPicPr>
          <p:nvPr/>
        </p:nvPicPr>
        <p:blipFill>
          <a:blip r:embed="rId4"/>
          <a:stretch>
            <a:fillRect/>
          </a:stretch>
        </p:blipFill>
        <p:spPr>
          <a:xfrm>
            <a:off x="9144000" y="1133856"/>
            <a:ext cx="3054096" cy="2286000"/>
          </a:xfrm>
          <a:prstGeom prst="rect">
            <a:avLst/>
          </a:prstGeom>
        </p:spPr>
      </p:pic>
      <p:pic>
        <p:nvPicPr>
          <p:cNvPr id="12" name="Picture 11" descr="Soc8018w.png"/>
          <p:cNvPicPr>
            <a:picLocks noChangeAspect="1"/>
          </p:cNvPicPr>
          <p:nvPr/>
        </p:nvPicPr>
        <p:blipFill>
          <a:blip r:embed="rId5"/>
          <a:stretch>
            <a:fillRect/>
          </a:stretch>
        </p:blipFill>
        <p:spPr>
          <a:xfrm>
            <a:off x="9144000" y="3438144"/>
            <a:ext cx="3054096" cy="2286000"/>
          </a:xfrm>
          <a:prstGeom prst="rect">
            <a:avLst/>
          </a:prstGeom>
        </p:spPr>
      </p:pic>
      <p:pic>
        <p:nvPicPr>
          <p:cNvPr id="13" name="Picture 12" descr="pacman.png"/>
          <p:cNvPicPr>
            <a:picLocks noChangeAspect="1"/>
          </p:cNvPicPr>
          <p:nvPr/>
        </p:nvPicPr>
        <p:blipFill>
          <a:blip r:embed="rId6"/>
          <a:stretch>
            <a:fillRect/>
          </a:stretch>
        </p:blipFill>
        <p:spPr>
          <a:xfrm>
            <a:off x="7662672" y="5833872"/>
            <a:ext cx="1197864" cy="694944"/>
          </a:xfrm>
          <a:prstGeom prst="rect">
            <a:avLst/>
          </a:prstGeom>
        </p:spPr>
      </p:pic>
      <p:pic>
        <p:nvPicPr>
          <p:cNvPr id="14" name="Picture 13" descr="bracket.png"/>
          <p:cNvPicPr>
            <a:picLocks noChangeAspect="1"/>
          </p:cNvPicPr>
          <p:nvPr/>
        </p:nvPicPr>
        <p:blipFill>
          <a:blip r:embed="rId7"/>
          <a:stretch>
            <a:fillRect/>
          </a:stretch>
        </p:blipFill>
        <p:spPr>
          <a:xfrm>
            <a:off x="6190488" y="5797296"/>
            <a:ext cx="969264" cy="758952"/>
          </a:xfrm>
          <a:prstGeom prst="rect">
            <a:avLst/>
          </a:prstGeom>
        </p:spPr>
      </p:pic>
      <p:pic>
        <p:nvPicPr>
          <p:cNvPr id="15" name="Picture 14" descr="noun-write-1439720.png"/>
          <p:cNvPicPr>
            <a:picLocks noChangeAspect="1"/>
          </p:cNvPicPr>
          <p:nvPr/>
        </p:nvPicPr>
        <p:blipFill>
          <a:blip r:embed="rId8"/>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do you predict would have happened if the </a:t>
            </a:r>
            <a:r>
              <a:rPr b="1" sz="2800">
                <a:solidFill>
                  <a:srgbClr val="7030A0"/>
                </a:solidFill>
              </a:rPr>
              <a:t>Great Compromise</a:t>
            </a:r>
            <a:r>
              <a:rPr b="1" sz="2800"/>
              <a:t> was never proposed? Why?</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806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01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6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1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06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was the </a:t>
            </a:r>
            <a:r>
              <a:rPr b="1">
                <a:solidFill>
                  <a:srgbClr val="7030A0"/>
                </a:solidFill>
              </a:rPr>
              <a:t>Great Compromise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Great Compromise</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