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3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 Id="rId3" Type="http://schemas.openxmlformats.org/officeDocument/2006/relationships/image" Target="../media/image42.png"/><Relationship Id="rId4" Type="http://schemas.openxmlformats.org/officeDocument/2006/relationships/image" Target="../media/image31.png"/><Relationship Id="rId5"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3.png"/><Relationship Id="rId20" Type="http://schemas.openxmlformats.org/officeDocument/2006/relationships/image" Target="../media/image44.png"/><Relationship Id="rId21" Type="http://schemas.openxmlformats.org/officeDocument/2006/relationships/image" Target="../media/image45.png"/><Relationship Id="rId22" Type="http://schemas.openxmlformats.org/officeDocument/2006/relationships/image" Target="../media/image46.png"/><Relationship Id="rId23" Type="http://schemas.openxmlformats.org/officeDocument/2006/relationships/notesSlide" Target="../notesSlides/notesSlide11.xml"/><Relationship Id="rId24"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7.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46.png"/><Relationship Id="rId2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7.png"/><Relationship Id="rId24" Type="http://schemas.openxmlformats.org/officeDocument/2006/relationships/image" Target="../media/image30.png"/><Relationship Id="rId25"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1.png"/><Relationship Id="rId6" Type="http://schemas.openxmlformats.org/officeDocument/2006/relationships/hyperlink" Target="https://thevisualnonglossary.com/admn/cd_interface/docs_generate/download_reading.php?file=Reading%20Passage_abolishabolitionabolitionist_Soc8001.docx" TargetMode="External"/><Relationship Id="rId7"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0.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46.png"/><Relationship Id="rId2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2.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46.png"/><Relationship Id="rId2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46.png"/><Relationship Id="rId2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54.png"/><Relationship Id="rId9" Type="http://schemas.openxmlformats.org/officeDocument/2006/relationships/image" Target="../media/image55.png"/><Relationship Id="rId10" Type="http://schemas.openxmlformats.org/officeDocument/2006/relationships/image" Target="../media/image56.png"/><Relationship Id="rId11" Type="http://schemas.openxmlformats.org/officeDocument/2006/relationships/image" Target="../media/image57.png"/><Relationship Id="rId12" Type="http://schemas.openxmlformats.org/officeDocument/2006/relationships/image" Target="../media/image58.png"/><Relationship Id="rId13" Type="http://schemas.openxmlformats.org/officeDocument/2006/relationships/image" Target="../media/image59.png"/><Relationship Id="rId1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9.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60.png"/><Relationship Id="rId22" Type="http://schemas.openxmlformats.org/officeDocument/2006/relationships/image" Target="../media/image61.png"/><Relationship Id="rId23" Type="http://schemas.openxmlformats.org/officeDocument/2006/relationships/image" Target="../media/image62.png"/><Relationship Id="rId24" Type="http://schemas.openxmlformats.org/officeDocument/2006/relationships/image" Target="../media/image6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4.png"/><Relationship Id="rId6" Type="http://schemas.openxmlformats.org/officeDocument/2006/relationships/image" Target="../media/image10.png"/><Relationship Id="rId7"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4.png"/><Relationship Id="rId6" Type="http://schemas.openxmlformats.org/officeDocument/2006/relationships/image" Target="../media/image10.png"/><Relationship Id="rId7"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5.png"/><Relationship Id="rId7"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6.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3.png"/><Relationship Id="rId20" Type="http://schemas.openxmlformats.org/officeDocument/2006/relationships/image" Target="../media/image44.png"/><Relationship Id="rId21" Type="http://schemas.openxmlformats.org/officeDocument/2006/relationships/image" Target="../media/image45.png"/><Relationship Id="rId22" Type="http://schemas.openxmlformats.org/officeDocument/2006/relationships/image" Target="../media/image46.png"/><Relationship Id="rId23" Type="http://schemas.openxmlformats.org/officeDocument/2006/relationships/image" Target="../media/image2.png"/><Relationship Id="rId2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3.png"/><Relationship Id="rId20" Type="http://schemas.openxmlformats.org/officeDocument/2006/relationships/image" Target="../media/image44.png"/><Relationship Id="rId21" Type="http://schemas.openxmlformats.org/officeDocument/2006/relationships/image" Target="../media/image45.png"/><Relationship Id="rId22" Type="http://schemas.openxmlformats.org/officeDocument/2006/relationships/image" Target="../media/image46.png"/><Relationship Id="rId23" Type="http://schemas.openxmlformats.org/officeDocument/2006/relationships/image" Target="../media/image2.png"/><Relationship Id="rId2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7.xml"/><Relationship Id="rId8" Type="http://schemas.openxmlformats.org/officeDocument/2006/relationships/image" Target="../media/image67.png"/><Relationship Id="rId9" Type="http://schemas.openxmlformats.org/officeDocument/2006/relationships/image" Target="../media/image47.png"/><Relationship Id="rId10" Type="http://schemas.openxmlformats.org/officeDocument/2006/relationships/image" Target="../media/image52.png"/><Relationship Id="rId11" Type="http://schemas.openxmlformats.org/officeDocument/2006/relationships/image" Target="../media/image5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22.png"/><Relationship Id="rId9" Type="http://schemas.openxmlformats.org/officeDocument/2006/relationships/image" Target="../media/image36.png"/><Relationship Id="rId10" Type="http://schemas.openxmlformats.org/officeDocument/2006/relationships/image" Target="../media/image10.png"/><Relationship Id="rId11"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image" Target="../media/image40.png"/><Relationship Id="rId12" Type="http://schemas.openxmlformats.org/officeDocument/2006/relationships/image" Target="../media/image41.png"/><Relationship Id="rId1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2.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2.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42.png"/><Relationship Id="rId4" Type="http://schemas.openxmlformats.org/officeDocument/2006/relationships/image" Target="../media/image31.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8078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8001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1536192"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does </a:t>
            </a:r>
            <a:r>
              <a:rPr b="1">
                <a:solidFill>
                  <a:srgbClr val="7030A0"/>
                </a:solidFill>
              </a:rPr>
              <a:t>abolition</a:t>
            </a:r>
            <a:r>
              <a:t> mean?</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Abolition</a:t>
            </a:r>
            <a:r>
              <a:t> means...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8005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23444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was the mission of the </a:t>
            </a:r>
            <a:r>
              <a:rPr b="1">
                <a:solidFill>
                  <a:srgbClr val="7030A0"/>
                </a:solidFill>
              </a:rPr>
              <a:t>American Anti-Slavery Society</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mission of the </a:t>
            </a:r>
            <a:r>
              <a:rPr b="1">
                <a:solidFill>
                  <a:srgbClr val="7030A0"/>
                </a:solidFill>
              </a:rPr>
              <a:t>American Anti-Slavery Society</a:t>
            </a:r>
            <a:r>
              <a:t> was...</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8005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8001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were </a:t>
            </a:r>
            <a:r>
              <a:rPr b="1">
                <a:solidFill>
                  <a:srgbClr val="7030A0"/>
                </a:solidFill>
              </a:rPr>
              <a:t>abolitionists</a:t>
            </a:r>
            <a:r>
              <a:t> related to the </a:t>
            </a:r>
            <a:r>
              <a:rPr b="1">
                <a:solidFill>
                  <a:srgbClr val="7030A0"/>
                </a:solidFill>
              </a:rPr>
              <a:t>American Anti-Slavery Society</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Abolitionists</a:t>
            </a:r>
            <a:r>
              <a:t> were related to the </a:t>
            </a:r>
            <a:r>
              <a:rPr b="1">
                <a:solidFill>
                  <a:srgbClr val="7030A0"/>
                </a:solidFill>
              </a:rPr>
              <a:t>American Anti-Slavery Society</a:t>
            </a:r>
            <a:r>
              <a:t> because...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EEECE1"/>
        </a:solidFill>
        <a:effectLst/>
      </p:bgPr>
    </p:bg>
    <p:spTree>
      <p:nvGrpSpPr>
        <p:cNvPr id="1" name=""/>
        <p:cNvGrpSpPr/>
        <p:nvPr/>
      </p:nvGrpSpPr>
      <p:grpSpPr/>
      <p:pic>
        <p:nvPicPr>
          <p:cNvPr id="2" name="Picture 1" descr="Soc800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Structured Reading​</a:t>
            </a:r>
          </a:p>
        </p:txBody>
      </p:sp>
      <p:sp>
        <p:nvSpPr>
          <p:cNvPr id="4" name="TextBox 3"/>
          <p:cNvSpPr txBox="1"/>
          <p:nvPr/>
        </p:nvSpPr>
        <p:spPr>
          <a:xfrm>
            <a:off x="1" y="365760"/>
            <a:ext cx="3044952" cy="1764792"/>
          </a:xfrm>
          <a:prstGeom prst="rect">
            <a:avLst/>
          </a:prstGeom>
          <a:noFill/>
        </p:spPr>
        <p:txBody>
          <a:bodyPr wrap="square">
            <a:spAutoFit/>
          </a:bodyPr>
          <a:lstStyle/>
          <a:p>
            <a:r>
              <a:rPr sz="1800" b="1" i="0">
                <a:solidFill>
                  <a:srgbClr val="7030A0"/>
                </a:solidFill>
              </a:rPr>
              <a:t>The purpose for reading is</a:t>
            </a:r>
            <a:r>
              <a:rPr sz="1800" i="0"/>
              <a:t> to understand the strategies and actions taken by </a:t>
            </a:r>
            <a:r>
              <a:rPr sz="1800" b="1" i="0">
                <a:solidFill>
                  <a:srgbClr val="7030A0"/>
                </a:solidFill>
              </a:rPr>
              <a:t>abolitionists</a:t>
            </a:r>
            <a:r>
              <a:rPr sz="1800" i="0"/>
              <a:t> and the </a:t>
            </a:r>
            <a:r>
              <a:rPr sz="1800" b="1" i="0">
                <a:solidFill>
                  <a:srgbClr val="7030A0"/>
                </a:solidFill>
              </a:rPr>
              <a:t>American Anti-Slavery Society</a:t>
            </a:r>
            <a:r>
              <a:rPr sz="1800" i="0"/>
              <a:t> that led to the </a:t>
            </a:r>
            <a:r>
              <a:rPr sz="1800" b="1" i="0">
                <a:solidFill>
                  <a:srgbClr val="7030A0"/>
                </a:solidFill>
              </a:rPr>
              <a:t>abolition</a:t>
            </a:r>
            <a:r>
              <a:rPr sz="1800" i="0"/>
              <a:t> of </a:t>
            </a:r>
            <a:r>
              <a:rPr sz="1800" b="1" i="0">
                <a:solidFill>
                  <a:srgbClr val="7030A0"/>
                </a:solidFill>
              </a:rPr>
              <a:t>slavery</a:t>
            </a:r>
            <a:r>
              <a:rPr sz="1800" i="0"/>
              <a:t> through the </a:t>
            </a:r>
            <a:r>
              <a:rPr sz="1800" b="1" i="0">
                <a:solidFill>
                  <a:srgbClr val="7030A0"/>
                </a:solidFill>
              </a:rPr>
              <a:t>13th Amendment</a:t>
            </a:r>
            <a:r>
              <a:rPr sz="1800" i="0"/>
              <a:t>.</a:t>
            </a:r>
          </a:p>
        </p:txBody>
      </p:sp>
      <p:sp>
        <p:nvSpPr>
          <p:cNvPr id="5" name="TextBox 4"/>
          <p:cNvSpPr txBox="1"/>
          <p:nvPr/>
        </p:nvSpPr>
        <p:spPr>
          <a:xfrm>
            <a:off x="1" y="1865376"/>
            <a:ext cx="3044952" cy="1764792"/>
          </a:xfrm>
          <a:prstGeom prst="rect">
            <a:avLst/>
          </a:prstGeom>
          <a:noFill/>
        </p:spPr>
        <p:txBody>
          <a:bodyPr wrap="none">
            <a:spAutoFit/>
          </a:bodyPr>
          <a:lstStyle/>
          <a:p>
            <a:pPr>
              <a:defRPr sz="1800" b="1" u="sng"/>
            </a:pPr>
            <a:r>
              <a:t>Pay Attention to:</a:t>
            </a:r>
          </a:p>
        </p:txBody>
      </p:sp>
      <p:sp>
        <p:nvSpPr>
          <p:cNvPr id="6" name="TextBox 5"/>
          <p:cNvSpPr txBox="1"/>
          <p:nvPr/>
        </p:nvSpPr>
        <p:spPr>
          <a:xfrm>
            <a:off x="1" y="2167128"/>
            <a:ext cx="3044952" cy="1764792"/>
          </a:xfrm>
          <a:prstGeom prst="rect">
            <a:avLst/>
          </a:prstGeom>
          <a:noFill/>
        </p:spPr>
        <p:txBody>
          <a:bodyPr wrap="square">
            <a:spAutoFit/>
          </a:bodyPr>
          <a:lstStyle/>
          <a:p/>
          <a:p>
            <a:r>
              <a:rPr i="0"/>
              <a:t>• </a:t>
            </a:r>
            <a:r>
              <a:rPr sz="1800" i="0"/>
              <a:t>Actions taken by </a:t>
            </a:r>
            <a:r>
              <a:rPr sz="1800" b="1" i="0">
                <a:solidFill>
                  <a:srgbClr val="7030A0"/>
                </a:solidFill>
              </a:rPr>
              <a:t>abolitionists</a:t>
            </a:r>
            <a:r>
              <a:rPr sz="1800" i="0"/>
              <a:t> to end </a:t>
            </a:r>
            <a:r>
              <a:rPr sz="1800" b="1" i="0">
                <a:solidFill>
                  <a:srgbClr val="7030A0"/>
                </a:solidFill>
              </a:rPr>
              <a:t>slavery</a:t>
            </a:r>
          </a:p>
          <a:p>
            <a:r>
              <a:rPr i="0"/>
              <a:t>• </a:t>
            </a:r>
            <a:r>
              <a:rPr sz="1800" i="0"/>
              <a:t>The role of the </a:t>
            </a:r>
            <a:r>
              <a:rPr sz="1800" b="1" i="0">
                <a:solidFill>
                  <a:srgbClr val="7030A0"/>
                </a:solidFill>
              </a:rPr>
              <a:t>American Anti-Slavery Society</a:t>
            </a:r>
            <a:r>
              <a:rPr sz="1800" i="0"/>
              <a:t> in the movement</a:t>
            </a:r>
          </a:p>
          <a:p>
            <a:r>
              <a:rPr i="0"/>
              <a:t>• </a:t>
            </a:r>
            <a:r>
              <a:rPr sz="1800" i="0"/>
              <a:t>How </a:t>
            </a:r>
            <a:r>
              <a:rPr sz="1800" b="1" i="0">
                <a:solidFill>
                  <a:srgbClr val="7030A0"/>
                </a:solidFill>
              </a:rPr>
              <a:t>Congress</a:t>
            </a:r>
            <a:r>
              <a:rPr sz="1800" i="0"/>
              <a:t> responded to the abolition movement</a:t>
            </a:r>
          </a:p>
          <a:p>
            <a:r>
              <a:rPr i="0"/>
              <a:t>• </a:t>
            </a:r>
            <a:r>
              <a:rPr sz="1800" i="0"/>
              <a:t>Events leading to the passage of the </a:t>
            </a:r>
            <a:r>
              <a:rPr sz="1800" b="1" i="0">
                <a:solidFill>
                  <a:srgbClr val="7030A0"/>
                </a:solidFill>
              </a:rPr>
              <a:t>13th Amendment</a:t>
            </a:r>
          </a:p>
        </p:txBody>
      </p:sp>
      <p:pic>
        <p:nvPicPr>
          <p:cNvPr id="7" name="Picture 6" descr="logo.png"/>
          <p:cNvPicPr>
            <a:picLocks noChangeAspect="1"/>
          </p:cNvPicPr>
          <p:nvPr/>
        </p:nvPicPr>
        <p:blipFill>
          <a:blip r:embed="rId3"/>
          <a:stretch>
            <a:fillRect/>
          </a:stretch>
        </p:blipFill>
        <p:spPr>
          <a:xfrm>
            <a:off x="0" y="6611112"/>
            <a:ext cx="1995054" cy="241069"/>
          </a:xfrm>
          <a:prstGeom prst="rect">
            <a:avLst/>
          </a:prstGeom>
        </p:spPr>
      </p:pic>
      <p:pic>
        <p:nvPicPr>
          <p:cNvPr id="8" name="Picture 7" descr="se.png"/>
          <p:cNvPicPr>
            <a:picLocks noChangeAspect="1"/>
          </p:cNvPicPr>
          <p:nvPr/>
        </p:nvPicPr>
        <p:blipFill>
          <a:blip r:embed="rId4"/>
          <a:stretch>
            <a:fillRect/>
          </a:stretch>
        </p:blipFill>
        <p:spPr>
          <a:xfrm>
            <a:off x="2459736" y="6547104"/>
            <a:ext cx="565265" cy="310896"/>
          </a:xfrm>
          <a:prstGeom prst="rect">
            <a:avLst/>
          </a:prstGeom>
        </p:spPr>
      </p:pic>
      <p:pic>
        <p:nvPicPr>
          <p:cNvPr id="9" name="Picture 8" descr="book.png"/>
          <p:cNvPicPr>
            <a:picLocks noChangeAspect="1"/>
          </p:cNvPicPr>
          <p:nvPr/>
        </p:nvPicPr>
        <p:blipFill>
          <a:blip r:embed="rId5"/>
          <a:stretch>
            <a:fillRect/>
          </a:stretch>
        </p:blipFill>
        <p:spPr>
          <a:xfrm>
            <a:off x="1883664" y="5458968"/>
            <a:ext cx="1161288" cy="1161288"/>
          </a:xfrm>
          <a:prstGeom prst="rect">
            <a:avLst/>
          </a:prstGeom>
        </p:spPr>
      </p:pic>
      <p:sp>
        <p:nvSpPr>
          <p:cNvPr id="10" name="TextBox 9"/>
          <p:cNvSpPr txBox="1"/>
          <p:nvPr/>
        </p:nvSpPr>
        <p:spPr>
          <a:xfrm>
            <a:off x="0" y="5852160"/>
            <a:ext cx="1828800" cy="365760"/>
          </a:xfrm>
          <a:prstGeom prst="rect">
            <a:avLst/>
          </a:prstGeom>
          <a:noFill/>
        </p:spPr>
        <p:txBody>
          <a:bodyPr wrap="none">
            <a:spAutoFit/>
          </a:bodyPr>
          <a:lstStyle/>
          <a:p>
            <a:r>
              <a:rPr sz="1800" b="1" u="sng">
                <a:solidFill>
                  <a:srgbClr val="0070C0"/>
                </a:solidFill>
                <a:hlinkClick r:id="rId6"/>
              </a:rPr>
              <a:t>Reading Passage</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EEECE1"/>
        </a:solidFill>
        <a:effectLst/>
      </p:bgPr>
    </p:bg>
    <p:spTree>
      <p:nvGrpSpPr>
        <p:cNvPr id="1" name=""/>
        <p:cNvGrpSpPr/>
        <p:nvPr/>
      </p:nvGrpSpPr>
      <p:grpSpPr/>
      <p:sp>
        <p:nvSpPr>
          <p:cNvPr id="2" name="TextBox 1"/>
          <p:cNvSpPr txBox="1"/>
          <p:nvPr/>
        </p:nvSpPr>
        <p:spPr>
          <a:xfrm>
            <a:off x="1" y="0"/>
            <a:ext cx="3044952" cy="1764792"/>
          </a:xfrm>
          <a:prstGeom prst="rect">
            <a:avLst/>
          </a:prstGeom>
          <a:noFill/>
        </p:spPr>
        <p:txBody>
          <a:bodyPr wrap="none">
            <a:spAutoFit/>
          </a:bodyPr>
          <a:lstStyle/>
          <a:p>
            <a:pPr>
              <a:defRPr sz="1800" b="1" u="sng"/>
            </a:pPr>
            <a:r>
              <a:t>Post-Reading Conversation</a:t>
            </a:r>
          </a:p>
        </p:txBody>
      </p:sp>
      <p:sp>
        <p:nvSpPr>
          <p:cNvPr id="3" name="TextBox 2"/>
          <p:cNvSpPr txBox="1"/>
          <p:nvPr/>
        </p:nvSpPr>
        <p:spPr>
          <a:xfrm>
            <a:off x="1" y="365760"/>
            <a:ext cx="3044952" cy="1764792"/>
          </a:xfrm>
          <a:prstGeom prst="rect">
            <a:avLst/>
          </a:prstGeom>
          <a:noFill/>
        </p:spPr>
        <p:txBody>
          <a:bodyPr wrap="square">
            <a:spAutoFit/>
          </a:bodyPr>
          <a:lstStyle/>
          <a:p>
            <a:r>
              <a:rPr sz="1800" i="0"/>
              <a:t>How did the work of </a:t>
            </a:r>
            <a:r>
              <a:rPr sz="1800" b="1" i="0">
                <a:solidFill>
                  <a:srgbClr val="7030A0"/>
                </a:solidFill>
              </a:rPr>
              <a:t>abolitionists</a:t>
            </a:r>
            <a:r>
              <a:rPr sz="1800" i="0"/>
              <a:t> and organizations such as the </a:t>
            </a:r>
            <a:r>
              <a:rPr sz="1800" b="1" i="0">
                <a:solidFill>
                  <a:srgbClr val="7030A0"/>
                </a:solidFill>
              </a:rPr>
              <a:t>American Anti-Slavery Society </a:t>
            </a:r>
            <a:r>
              <a:rPr sz="1800" i="0"/>
              <a:t>help lead to the passage of the </a:t>
            </a:r>
            <a:r>
              <a:rPr sz="1800" b="1" i="0">
                <a:solidFill>
                  <a:srgbClr val="7030A0"/>
                </a:solidFill>
              </a:rPr>
              <a:t>13th Amendment</a:t>
            </a:r>
            <a:r>
              <a:rPr sz="1800" i="0"/>
              <a:t>?</a:t>
            </a:r>
          </a:p>
        </p:txBody>
      </p:sp>
      <p:sp>
        <p:nvSpPr>
          <p:cNvPr id="4" name="TextBox 3"/>
          <p:cNvSpPr txBox="1"/>
          <p:nvPr/>
        </p:nvSpPr>
        <p:spPr>
          <a:xfrm>
            <a:off x="1" y="2121408"/>
            <a:ext cx="3044952" cy="1764792"/>
          </a:xfrm>
          <a:prstGeom prst="rect">
            <a:avLst/>
          </a:prstGeom>
          <a:noFill/>
        </p:spPr>
        <p:txBody>
          <a:bodyPr wrap="square">
            <a:spAutoFit/>
          </a:bodyPr>
          <a:lstStyle/>
          <a:p>
            <a:r>
              <a:rPr sz="1800" i="1"/>
              <a:t>The work of </a:t>
            </a:r>
            <a:r>
              <a:rPr sz="1800" b="1" i="1">
                <a:solidFill>
                  <a:srgbClr val="7030A0"/>
                </a:solidFill>
              </a:rPr>
              <a:t>abolitionists</a:t>
            </a:r>
            <a:r>
              <a:rPr sz="1800" i="1"/>
              <a:t> and the </a:t>
            </a:r>
            <a:r>
              <a:rPr sz="1800" b="1" i="1">
                <a:solidFill>
                  <a:srgbClr val="7030A0"/>
                </a:solidFill>
              </a:rPr>
              <a:t>American Anti-Slavery Society </a:t>
            </a:r>
            <a:r>
              <a:rPr sz="1800" i="1"/>
              <a:t>helped lead to the </a:t>
            </a:r>
            <a:r>
              <a:rPr sz="1800" b="1" i="1">
                <a:solidFill>
                  <a:srgbClr val="7030A0"/>
                </a:solidFill>
              </a:rPr>
              <a:t>13th Amendment</a:t>
            </a:r>
            <a:r>
              <a:rPr sz="1800" i="1"/>
              <a:t> by...</a:t>
            </a:r>
          </a:p>
        </p:txBody>
      </p:sp>
      <p:pic>
        <p:nvPicPr>
          <p:cNvPr id="5" name="Picture 4" descr="logo.png"/>
          <p:cNvPicPr>
            <a:picLocks noChangeAspect="1"/>
          </p:cNvPicPr>
          <p:nvPr/>
        </p:nvPicPr>
        <p:blipFill>
          <a:blip r:embed="rId2"/>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3"/>
          <a:stretch>
            <a:fillRect/>
          </a:stretch>
        </p:blipFill>
        <p:spPr>
          <a:xfrm>
            <a:off x="2459736" y="6547104"/>
            <a:ext cx="571500" cy="314325"/>
          </a:xfrm>
          <a:prstGeom prst="rect">
            <a:avLst/>
          </a:prstGeom>
        </p:spPr>
      </p:pic>
      <p:pic>
        <p:nvPicPr>
          <p:cNvPr id="7" name="Picture 6" descr="Soc8001i.png"/>
          <p:cNvPicPr>
            <a:picLocks noChangeAspect="1"/>
          </p:cNvPicPr>
          <p:nvPr/>
        </p:nvPicPr>
        <p:blipFill>
          <a:blip r:embed="rId4"/>
          <a:stretch>
            <a:fillRect/>
          </a:stretch>
        </p:blipFill>
        <p:spPr>
          <a:xfrm>
            <a:off x="3044952" y="0"/>
            <a:ext cx="9144000" cy="6858000"/>
          </a:xfrm>
          <a:prstGeom prst="rect">
            <a:avLst/>
          </a:prstGeom>
        </p:spPr>
      </p:pic>
      <p:pic>
        <p:nvPicPr>
          <p:cNvPr id="8" name="Picture 7"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9" name="Picture 8"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10" name="Picture 9"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11" name="Picture 10"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12" name="Picture 11" descr="partners.png"/>
          <p:cNvPicPr>
            <a:picLocks noChangeAspect="1"/>
          </p:cNvPicPr>
          <p:nvPr/>
        </p:nvPicPr>
        <p:blipFill>
          <a:blip r:embed="rId9"/>
          <a:stretch>
            <a:fillRect/>
          </a:stretch>
        </p:blipFill>
        <p:spPr>
          <a:xfrm>
            <a:off x="886968" y="4782312"/>
            <a:ext cx="676656" cy="274320"/>
          </a:xfrm>
          <a:prstGeom prst="rect">
            <a:avLst/>
          </a:prstGeom>
        </p:spPr>
      </p:pic>
      <p:pic>
        <p:nvPicPr>
          <p:cNvPr id="13" name="Picture 12" descr="group.png"/>
          <p:cNvPicPr>
            <a:picLocks noChangeAspect="1"/>
          </p:cNvPicPr>
          <p:nvPr/>
        </p:nvPicPr>
        <p:blipFill>
          <a:blip r:embed="rId10"/>
          <a:stretch>
            <a:fillRect/>
          </a:stretch>
        </p:blipFill>
        <p:spPr>
          <a:xfrm>
            <a:off x="1956816" y="4672584"/>
            <a:ext cx="594360" cy="493776"/>
          </a:xfrm>
          <a:prstGeom prst="rect">
            <a:avLst/>
          </a:prstGeom>
        </p:spPr>
      </p:pic>
      <p:pic>
        <p:nvPicPr>
          <p:cNvPr id="14" name="Picture 13"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5" name="Picture 14"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6" name="Picture 15"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7" name="Picture 16"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8" name="Picture 17"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9" name="Picture 18"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20" name="Picture 19"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21" name="Picture 20"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22" name="Picture 21"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3" name="TextBox 22"/>
          <p:cNvSpPr txBox="1"/>
          <p:nvPr/>
        </p:nvSpPr>
        <p:spPr>
          <a:xfrm>
            <a:off x="0" y="4114800"/>
            <a:ext cx="886968" cy="365760"/>
          </a:xfrm>
          <a:prstGeom prst="rect">
            <a:avLst/>
          </a:prstGeom>
          <a:noFill/>
        </p:spPr>
        <p:txBody>
          <a:bodyPr wrap="none">
            <a:spAutoFit/>
          </a:bodyPr>
          <a:lstStyle/>
          <a:p>
            <a:pPr>
              <a:defRPr sz="1800" b="1"/>
            </a:pPr>
            <a:r>
              <a:t>Signal:</a:t>
            </a:r>
          </a:p>
        </p:txBody>
      </p:sp>
      <p:sp>
        <p:nvSpPr>
          <p:cNvPr id="24" name="TextBox 23"/>
          <p:cNvSpPr txBox="1"/>
          <p:nvPr/>
        </p:nvSpPr>
        <p:spPr>
          <a:xfrm>
            <a:off x="2112264" y="5367528"/>
            <a:ext cx="347472" cy="365760"/>
          </a:xfrm>
          <a:prstGeom prst="rect">
            <a:avLst/>
          </a:prstGeom>
          <a:noFill/>
        </p:spPr>
        <p:txBody>
          <a:bodyPr wrap="none">
            <a:spAutoFit/>
          </a:bodyPr>
          <a:lstStyle/>
          <a:p>
            <a:pPr>
              <a:defRPr sz="1800" b="1"/>
            </a:pPr>
            <a:r>
              <a:t>A</a:t>
            </a:r>
          </a:p>
        </p:txBody>
      </p:sp>
      <p:sp>
        <p:nvSpPr>
          <p:cNvPr id="25" name="TextBox 24"/>
          <p:cNvSpPr txBox="1"/>
          <p:nvPr/>
        </p:nvSpPr>
        <p:spPr>
          <a:xfrm>
            <a:off x="0" y="4791456"/>
            <a:ext cx="886968" cy="365760"/>
          </a:xfrm>
          <a:prstGeom prst="rect">
            <a:avLst/>
          </a:prstGeom>
          <a:noFill/>
        </p:spPr>
        <p:txBody>
          <a:bodyPr wrap="none">
            <a:spAutoFit/>
          </a:bodyPr>
          <a:lstStyle/>
          <a:p>
            <a:pPr>
              <a:defRPr sz="1800" b="1"/>
            </a:pPr>
            <a:r>
              <a:t>Share:</a:t>
            </a:r>
          </a:p>
        </p:txBody>
      </p:sp>
      <p:sp>
        <p:nvSpPr>
          <p:cNvPr id="26" name="TextBox 25"/>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7" name="TextBox 26"/>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8" name="Connector 27"/>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9" name="Picture 28" descr="bracket1_orange.png"/>
          <p:cNvPicPr>
            <a:picLocks noChangeAspect="1"/>
          </p:cNvPicPr>
          <p:nvPr/>
        </p:nvPicPr>
        <p:blipFill>
          <a:blip r:embed="rId20"/>
          <a:stretch>
            <a:fillRect/>
          </a:stretch>
        </p:blipFill>
        <p:spPr>
          <a:xfrm>
            <a:off x="1408176" y="4069080"/>
            <a:ext cx="466344" cy="365760"/>
          </a:xfrm>
          <a:prstGeom prst="rect">
            <a:avLst/>
          </a:prstGeom>
        </p:spPr>
      </p:pic>
      <p:pic>
        <p:nvPicPr>
          <p:cNvPr id="30" name="Picture 29"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31" name="Picture 30" descr="bracket3_orange.png"/>
          <p:cNvPicPr>
            <a:picLocks noChangeAspect="1"/>
          </p:cNvPicPr>
          <p:nvPr/>
        </p:nvPicPr>
        <p:blipFill>
          <a:blip r:embed="rId22"/>
          <a:stretch>
            <a:fillRect/>
          </a:stretch>
        </p:blipFill>
        <p:spPr>
          <a:xfrm>
            <a:off x="2688336" y="5413248"/>
            <a:ext cx="274320" cy="274320"/>
          </a:xfrm>
          <a:prstGeom prst="rect">
            <a:avLst/>
          </a:prstGeom>
        </p:spPr>
      </p:pic>
      <p:pic>
        <p:nvPicPr>
          <p:cNvPr id="32" name="Picture 31" descr="bracket4_orange.png"/>
          <p:cNvPicPr>
            <a:picLocks noChangeAspect="1"/>
          </p:cNvPicPr>
          <p:nvPr/>
        </p:nvPicPr>
        <p:blipFill>
          <a:blip r:embed="rId23"/>
          <a:stretch>
            <a:fillRect/>
          </a:stretch>
        </p:blipFill>
        <p:spPr>
          <a:xfrm>
            <a:off x="1463040" y="5943600"/>
            <a:ext cx="786384" cy="548640"/>
          </a:xfrm>
          <a:prstGeom prst="rect">
            <a:avLst/>
          </a:prstGeom>
        </p:spPr>
      </p:pic>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8116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68833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slavery</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Slavery</a:t>
            </a:r>
            <a:r>
              <a:t> is...</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8078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42316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the </a:t>
            </a:r>
            <a:r>
              <a:rPr b="1">
                <a:solidFill>
                  <a:srgbClr val="7030A0"/>
                </a:solidFill>
              </a:rPr>
              <a:t>legislative branch</a:t>
            </a:r>
            <a:r>
              <a:t> composed of?</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legislative branch</a:t>
            </a:r>
            <a:r>
              <a:t> is composed of...</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Why do you think </a:t>
            </a:r>
            <a:r>
              <a:rPr b="1" sz="2000">
                <a:solidFill>
                  <a:srgbClr val="7030A0"/>
                </a:solidFill>
              </a:rPr>
              <a:t>Congress</a:t>
            </a:r>
            <a:r>
              <a:rPr b="1" sz="2000"/>
              <a:t> took so long to </a:t>
            </a:r>
            <a:r>
              <a:rPr b="1" sz="2000">
                <a:solidFill>
                  <a:srgbClr val="7030A0"/>
                </a:solidFill>
              </a:rPr>
              <a:t>abolish</a:t>
            </a:r>
            <a:r>
              <a:rPr b="1" sz="2000"/>
              <a:t> </a:t>
            </a:r>
            <a:r>
              <a:rPr b="1" sz="2000">
                <a:solidFill>
                  <a:srgbClr val="7030A0"/>
                </a:solidFill>
              </a:rPr>
              <a:t>slavery</a:t>
            </a:r>
            <a:r>
              <a:rPr b="1" sz="2000"/>
              <a:t>?</a:t>
            </a:r>
          </a:p>
        </p:txBody>
      </p:sp>
      <p:sp>
        <p:nvSpPr>
          <p:cNvPr id="5" name="TextBox 4"/>
          <p:cNvSpPr txBox="1"/>
          <p:nvPr/>
        </p:nvSpPr>
        <p:spPr>
          <a:xfrm>
            <a:off x="0" y="1490472"/>
            <a:ext cx="5751576" cy="923544"/>
          </a:xfrm>
          <a:prstGeom prst="rect">
            <a:avLst/>
          </a:prstGeom>
          <a:noFill/>
        </p:spPr>
        <p:txBody>
          <a:bodyPr wrap="square">
            <a:spAutoFit/>
          </a:bodyPr>
          <a:lstStyle/>
          <a:p>
            <a:r>
              <a:rPr i="1"/>
              <a:t>I think </a:t>
            </a:r>
            <a:r>
              <a:rPr b="1" sz="2000" i="1">
                <a:solidFill>
                  <a:srgbClr val="7030A0"/>
                </a:solidFill>
              </a:rPr>
              <a:t>Congress</a:t>
            </a:r>
            <a:r>
              <a:rPr i="1"/>
              <a:t> took so long to </a:t>
            </a:r>
            <a:r>
              <a:rPr b="1" sz="2000" i="1">
                <a:solidFill>
                  <a:srgbClr val="7030A0"/>
                </a:solidFill>
              </a:rPr>
              <a:t>abolish</a:t>
            </a:r>
            <a:r>
              <a:rPr i="1"/>
              <a:t> </a:t>
            </a:r>
            <a:r>
              <a:rPr b="1" sz="2000" i="1">
                <a:solidFill>
                  <a:srgbClr val="7030A0"/>
                </a:solidFill>
              </a:rPr>
              <a:t>slavery</a:t>
            </a:r>
            <a:r>
              <a:rPr i="1"/>
              <a:t> because...</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oc8001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oc8005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oc8116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oc8078w.png"/>
          <p:cNvPicPr>
            <a:picLocks noChangeAspect="1"/>
          </p:cNvPicPr>
          <p:nvPr/>
        </p:nvPicPr>
        <p:blipFill>
          <a:blip r:embed="rId7"/>
          <a:stretch>
            <a:fillRect/>
          </a:stretch>
        </p:blipFill>
        <p:spPr>
          <a:xfrm>
            <a:off x="6089904" y="9144"/>
            <a:ext cx="3054096" cy="2286000"/>
          </a:xfrm>
          <a:prstGeom prst="rect">
            <a:avLst/>
          </a:prstGeom>
        </p:spPr>
      </p:pic>
      <p:pic>
        <p:nvPicPr>
          <p:cNvPr id="11" name="Picture 10" descr="not_ready.png"/>
          <p:cNvPicPr>
            <a:picLocks noChangeAspect="1"/>
          </p:cNvPicPr>
          <p:nvPr/>
        </p:nvPicPr>
        <p:blipFill>
          <a:blip r:embed="rId8"/>
          <a:stretch>
            <a:fillRect/>
          </a:stretch>
        </p:blipFill>
        <p:spPr>
          <a:xfrm>
            <a:off x="978408" y="3255264"/>
            <a:ext cx="1463040" cy="1463040"/>
          </a:xfrm>
          <a:prstGeom prst="rect">
            <a:avLst/>
          </a:prstGeom>
        </p:spPr>
      </p:pic>
      <p:pic>
        <p:nvPicPr>
          <p:cNvPr id="12" name="Picture 11" descr="almost_ready.png"/>
          <p:cNvPicPr>
            <a:picLocks noChangeAspect="1"/>
          </p:cNvPicPr>
          <p:nvPr/>
        </p:nvPicPr>
        <p:blipFill>
          <a:blip r:embed="rId9"/>
          <a:stretch>
            <a:fillRect/>
          </a:stretch>
        </p:blipFill>
        <p:spPr>
          <a:xfrm>
            <a:off x="3849624" y="3255264"/>
            <a:ext cx="1463040" cy="1463040"/>
          </a:xfrm>
          <a:prstGeom prst="rect">
            <a:avLst/>
          </a:prstGeom>
        </p:spPr>
      </p:pic>
      <p:pic>
        <p:nvPicPr>
          <p:cNvPr id="13" name="Picture 12" descr="completely_ready.png"/>
          <p:cNvPicPr>
            <a:picLocks noChangeAspect="1"/>
          </p:cNvPicPr>
          <p:nvPr/>
        </p:nvPicPr>
        <p:blipFill>
          <a:blip r:embed="rId10"/>
          <a:stretch>
            <a:fillRect/>
          </a:stretch>
        </p:blipFill>
        <p:spPr>
          <a:xfrm>
            <a:off x="6720840" y="3255264"/>
            <a:ext cx="1463040" cy="1463040"/>
          </a:xfrm>
          <a:prstGeom prst="rect">
            <a:avLst/>
          </a:prstGeom>
        </p:spPr>
      </p:pic>
      <p:pic>
        <p:nvPicPr>
          <p:cNvPr id="14" name="Picture 13" descr="face_sad.png"/>
          <p:cNvPicPr>
            <a:picLocks noChangeAspect="1"/>
          </p:cNvPicPr>
          <p:nvPr/>
        </p:nvPicPr>
        <p:blipFill>
          <a:blip r:embed="rId11"/>
          <a:stretch>
            <a:fillRect/>
          </a:stretch>
        </p:blipFill>
        <p:spPr>
          <a:xfrm>
            <a:off x="1252728" y="5413248"/>
            <a:ext cx="914400" cy="914400"/>
          </a:xfrm>
          <a:prstGeom prst="rect">
            <a:avLst/>
          </a:prstGeom>
        </p:spPr>
      </p:pic>
      <p:pic>
        <p:nvPicPr>
          <p:cNvPr id="15" name="Picture 14" descr="face_neutral.png"/>
          <p:cNvPicPr>
            <a:picLocks noChangeAspect="1"/>
          </p:cNvPicPr>
          <p:nvPr/>
        </p:nvPicPr>
        <p:blipFill>
          <a:blip r:embed="rId12"/>
          <a:stretch>
            <a:fillRect/>
          </a:stretch>
        </p:blipFill>
        <p:spPr>
          <a:xfrm>
            <a:off x="4069080" y="5413248"/>
            <a:ext cx="914400" cy="914400"/>
          </a:xfrm>
          <a:prstGeom prst="rect">
            <a:avLst/>
          </a:prstGeom>
        </p:spPr>
      </p:pic>
      <p:pic>
        <p:nvPicPr>
          <p:cNvPr id="16" name="Picture 15" descr="face_happy.png"/>
          <p:cNvPicPr>
            <a:picLocks noChangeAspect="1"/>
          </p:cNvPicPr>
          <p:nvPr/>
        </p:nvPicPr>
        <p:blipFill>
          <a:blip r:embed="rId13"/>
          <a:stretch>
            <a:fillRect/>
          </a:stretch>
        </p:blipFill>
        <p:spPr>
          <a:xfrm>
            <a:off x="6995160" y="5413248"/>
            <a:ext cx="914400" cy="914400"/>
          </a:xfrm>
          <a:prstGeom prst="rect">
            <a:avLst/>
          </a:prstGeom>
        </p:spPr>
      </p:pic>
      <p:sp>
        <p:nvSpPr>
          <p:cNvPr id="17" name="TextBox 16"/>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8" name="TextBox 17"/>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9" name="TextBox 18"/>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20" name="TextBox 19"/>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8001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2688336"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Why do you think </a:t>
            </a:r>
            <a:r>
              <a:rPr b="1">
                <a:solidFill>
                  <a:srgbClr val="7030A0"/>
                </a:solidFill>
              </a:rPr>
              <a:t>Congress</a:t>
            </a:r>
            <a:r>
              <a:t> took so long to </a:t>
            </a:r>
            <a:r>
              <a:rPr b="1">
                <a:solidFill>
                  <a:srgbClr val="7030A0"/>
                </a:solidFill>
              </a:rPr>
              <a:t>abolish</a:t>
            </a:r>
            <a:r>
              <a:t> </a:t>
            </a:r>
            <a:r>
              <a:rPr b="1">
                <a:solidFill>
                  <a:srgbClr val="7030A0"/>
                </a:solidFill>
              </a:rPr>
              <a:t>slavery</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a:t>
            </a:r>
            <a:r>
              <a:rPr b="1">
                <a:solidFill>
                  <a:srgbClr val="7030A0"/>
                </a:solidFill>
              </a:rPr>
              <a:t>Congress</a:t>
            </a:r>
            <a:r>
              <a:t> took so long to </a:t>
            </a:r>
            <a:r>
              <a:rPr b="1">
                <a:solidFill>
                  <a:srgbClr val="7030A0"/>
                </a:solidFill>
              </a:rPr>
              <a:t>abolish</a:t>
            </a:r>
            <a:r>
              <a:t> </a:t>
            </a:r>
            <a:r>
              <a:rPr b="1">
                <a:solidFill>
                  <a:srgbClr val="7030A0"/>
                </a:solidFill>
              </a:rPr>
              <a:t>slavery</a:t>
            </a:r>
            <a:r>
              <a:t> because...</a:t>
            </a:r>
          </a:p>
        </p:txBody>
      </p:sp>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800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abolish/abolition/abolitionist</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abolish/abolition/abolitionist</a:t>
            </a:r>
          </a:p>
        </p:txBody>
      </p:sp>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800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abolish/abolition/abolitionist</a:t>
            </a:r>
            <a:r>
              <a:rPr sz="2000"/>
              <a:t>
• My visual is…
• It relates to what I’ve learned about </a:t>
            </a:r>
            <a:r>
              <a:rPr b="1" sz="2000">
                <a:solidFill>
                  <a:srgbClr val="7030A0"/>
                </a:solidFill>
              </a:rPr>
              <a:t>abolish/abolition/abolitionist</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abolish/abolition/abolitionist</a:t>
            </a:r>
          </a:p>
        </p:txBody>
      </p:sp>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800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abolish/abolition/abolitionist.</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8001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8001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42316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8001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536192"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8001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abolish/abolition/abolitionist</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oc8005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oc8116i.png"/>
          <p:cNvPicPr>
            <a:picLocks noChangeAspect="1"/>
          </p:cNvPicPr>
          <p:nvPr/>
        </p:nvPicPr>
        <p:blipFill>
          <a:blip r:embed="rId10"/>
          <a:stretch>
            <a:fillRect/>
          </a:stretch>
        </p:blipFill>
        <p:spPr>
          <a:xfrm>
            <a:off x="9537192" y="658368"/>
            <a:ext cx="1438656" cy="1078992"/>
          </a:xfrm>
          <a:prstGeom prst="rect">
            <a:avLst/>
          </a:prstGeom>
        </p:spPr>
      </p:pic>
      <p:pic>
        <p:nvPicPr>
          <p:cNvPr id="22" name="Picture 21" descr="Soc8078i.png"/>
          <p:cNvPicPr>
            <a:picLocks noChangeAspect="1"/>
          </p:cNvPicPr>
          <p:nvPr/>
        </p:nvPicPr>
        <p:blipFill>
          <a:blip r:embed="rId11"/>
          <a:stretch>
            <a:fillRect/>
          </a:stretch>
        </p:blipFill>
        <p:spPr>
          <a:xfrm>
            <a:off x="9537192" y="5559552"/>
            <a:ext cx="1438656" cy="1078992"/>
          </a:xfrm>
          <a:prstGeom prst="rect">
            <a:avLst/>
          </a:prstGeom>
        </p:spPr>
      </p:pic>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800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abolish/abolition/abolitionist...</a:t>
            </a:r>
            <a:r>
              <a:rPr i="1"/>
              <a:t>
From this visual, I can infer… </a:t>
            </a:r>
            <a:r>
              <a:rPr i="0"/>
              <a:t>(use </a:t>
            </a:r>
            <a:r>
              <a:rPr b="1">
                <a:solidFill>
                  <a:srgbClr val="7030A0"/>
                </a:solidFill>
              </a:rPr>
              <a:t>abolish/abolition/abolitionist</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800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3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800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abolish/abolition/abolitionist</a:t>
            </a:r>
            <a:r>
              <a:t>.
Include 3-5 other vocabulary words in your paragraph. You may include the following stems:​
</a:t>
            </a:r>
            <a:r>
              <a:rPr i="1"/>
              <a:t>•   </a:t>
            </a:r>
            <a:r>
              <a:rPr i="1" b="1">
                <a:solidFill>
                  <a:srgbClr val="7030A0"/>
                </a:solidFill>
              </a:rPr>
              <a:t>Abolition</a:t>
            </a:r>
            <a:r>
              <a:rPr i="1"/>
              <a:t> means...
</a:t>
            </a:r>
            <a:r>
              <a:rPr i="1"/>
              <a:t>•   </a:t>
            </a:r>
            <a:r>
              <a:rPr i="1" b="1">
                <a:solidFill>
                  <a:srgbClr val="7030A0"/>
                </a:solidFill>
              </a:rPr>
              <a:t>Abolitionists</a:t>
            </a:r>
            <a:r>
              <a:rPr i="1"/>
              <a:t> were related to the </a:t>
            </a:r>
            <a:r>
              <a:rPr i="1" b="1">
                <a:solidFill>
                  <a:srgbClr val="7030A0"/>
                </a:solidFill>
              </a:rPr>
              <a:t>American Anti-Slavery Society</a:t>
            </a:r>
            <a:r>
              <a:rPr i="1"/>
              <a:t> because...
</a:t>
            </a:r>
            <a:r>
              <a:rPr i="1"/>
              <a:t>•   I think </a:t>
            </a:r>
            <a:r>
              <a:rPr i="1" b="1">
                <a:solidFill>
                  <a:srgbClr val="7030A0"/>
                </a:solidFill>
              </a:rPr>
              <a:t>Congress</a:t>
            </a:r>
            <a:r>
              <a:rPr i="1"/>
              <a:t> took so long to </a:t>
            </a:r>
            <a:r>
              <a:rPr i="1" b="1">
                <a:solidFill>
                  <a:srgbClr val="7030A0"/>
                </a:solidFill>
              </a:rPr>
              <a:t>abolish</a:t>
            </a:r>
            <a:r>
              <a:rPr i="1"/>
              <a:t> </a:t>
            </a:r>
            <a:r>
              <a:rPr i="1" b="1">
                <a:solidFill>
                  <a:srgbClr val="7030A0"/>
                </a:solidFill>
              </a:rPr>
              <a:t>slavery</a:t>
            </a:r>
            <a:r>
              <a:rPr i="1"/>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oc8001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109728" y="155448"/>
            <a:ext cx="5385816" cy="585216"/>
          </a:xfrm>
          <a:prstGeom prst="rect">
            <a:avLst/>
          </a:prstGeom>
          <a:noFill/>
        </p:spPr>
        <p:txBody>
          <a:bodyPr wrap="none">
            <a:spAutoFit/>
          </a:bodyPr>
          <a:lstStyle/>
          <a:p>
            <a:pPr>
              <a:defRPr sz="3200" b="1"/>
            </a:pPr>
            <a:r>
              <a:t>Today’s Focus: </a:t>
            </a:r>
            <a:r>
              <a:rPr>
                <a:solidFill>
                  <a:srgbClr val="7030A0"/>
                </a:solidFill>
              </a:rPr>
              <a:t>abolish/abolition/abolitionist</a:t>
            </a:r>
          </a:p>
        </p:txBody>
      </p:sp>
      <p:sp>
        <p:nvSpPr>
          <p:cNvPr id="4" name="TextBox 3"/>
          <p:cNvSpPr txBox="1"/>
          <p:nvPr/>
        </p:nvSpPr>
        <p:spPr>
          <a:xfrm>
            <a:off x="155448" y="841248"/>
            <a:ext cx="5111496" cy="585216"/>
          </a:xfrm>
          <a:prstGeom prst="rect">
            <a:avLst/>
          </a:prstGeom>
          <a:noFill/>
        </p:spPr>
        <p:txBody>
          <a:bodyPr wrap="square">
            <a:spAutoFit/>
          </a:bodyPr>
          <a:lstStyle/>
          <a:p>
            <a:pPr>
              <a:defRPr sz="3200" b="1" u="sng"/>
            </a:pPr>
            <a:r>
              <a:t>Content Objective</a:t>
            </a:r>
          </a:p>
        </p:txBody>
      </p:sp>
      <p:sp>
        <p:nvSpPr>
          <p:cNvPr id="5" name="TextBox 4"/>
          <p:cNvSpPr txBox="1"/>
          <p:nvPr/>
        </p:nvSpPr>
        <p:spPr>
          <a:xfrm>
            <a:off x="109728" y="3108960"/>
            <a:ext cx="4197096" cy="585216"/>
          </a:xfrm>
          <a:prstGeom prst="rect">
            <a:avLst/>
          </a:prstGeom>
          <a:noFill/>
        </p:spPr>
        <p:txBody>
          <a:bodyPr wrap="none">
            <a:spAutoFit/>
          </a:bodyPr>
          <a:lstStyle/>
          <a:p>
            <a:pPr>
              <a:defRPr sz="3200" b="1" u="sng"/>
            </a:pPr>
            <a:r>
              <a:t>Language Objective</a:t>
            </a:r>
          </a:p>
        </p:txBody>
      </p:sp>
      <p:sp>
        <p:nvSpPr>
          <p:cNvPr id="6" name="TextBox 5"/>
          <p:cNvSpPr txBox="1"/>
          <p:nvPr/>
        </p:nvSpPr>
        <p:spPr>
          <a:xfrm>
            <a:off x="155448" y="2926080"/>
            <a:ext cx="6355080" cy="2304288"/>
          </a:xfrm>
          <a:prstGeom prst="rect">
            <a:avLst/>
          </a:prstGeom>
          <a:noFill/>
        </p:spPr>
        <p:txBody>
          <a:bodyPr wrap="square" anchor="ctr">
            <a:spAutoFit/>
          </a:bodyPr>
          <a:lstStyle/>
          <a:p>
            <a:pPr algn="l"/>
            <a:r>
              <a:rPr b="0" i="0" sz="2400"/>
              <a:t>In complete sentences, I can answer this question using the vocabulary words to the right:</a:t>
            </a:r>
          </a:p>
        </p:txBody>
      </p:sp>
      <p:sp>
        <p:nvSpPr>
          <p:cNvPr id="7" name="TextBox 6"/>
          <p:cNvSpPr txBox="1"/>
          <p:nvPr/>
        </p:nvSpPr>
        <p:spPr>
          <a:xfrm>
            <a:off x="155448" y="4663440"/>
            <a:ext cx="5751576" cy="4663440"/>
          </a:xfrm>
          <a:prstGeom prst="rect">
            <a:avLst/>
          </a:prstGeom>
          <a:noFill/>
        </p:spPr>
        <p:txBody>
          <a:bodyPr wrap="square">
            <a:spAutoFit/>
          </a:bodyPr>
          <a:lstStyle/>
          <a:p>
            <a:r>
              <a:t>Why do you think </a:t>
            </a:r>
            <a:r>
              <a:rPr b="1" sz="1800">
                <a:solidFill>
                  <a:srgbClr val="7030A0"/>
                </a:solidFill>
              </a:rPr>
              <a:t>Congress</a:t>
            </a:r>
            <a:r>
              <a:t> took so long to </a:t>
            </a:r>
            <a:r>
              <a:rPr b="1" sz="1800">
                <a:solidFill>
                  <a:srgbClr val="7030A0"/>
                </a:solidFill>
              </a:rPr>
              <a:t>abolish</a:t>
            </a:r>
            <a:r>
              <a:t> </a:t>
            </a:r>
            <a:r>
              <a:rPr b="1" sz="1800">
                <a:solidFill>
                  <a:srgbClr val="7030A0"/>
                </a:solidFill>
              </a:rPr>
              <a:t>slavery</a:t>
            </a:r>
            <a:r>
              <a:t>?</a:t>
            </a:r>
          </a:p>
        </p:txBody>
      </p:sp>
      <p:sp>
        <p:nvSpPr>
          <p:cNvPr id="8" name="TextBox 7"/>
          <p:cNvSpPr txBox="1"/>
          <p:nvPr/>
        </p:nvSpPr>
        <p:spPr>
          <a:xfrm>
            <a:off x="155448" y="5605272"/>
            <a:ext cx="5751576" cy="4663440"/>
          </a:xfrm>
          <a:prstGeom prst="rect">
            <a:avLst/>
          </a:prstGeom>
          <a:noFill/>
        </p:spPr>
        <p:txBody>
          <a:bodyPr wrap="square">
            <a:spAutoFit/>
          </a:bodyPr>
          <a:lstStyle/>
          <a:p>
            <a:r>
              <a:rPr i="1"/>
              <a:t>I think </a:t>
            </a:r>
            <a:r>
              <a:rPr b="1" sz="1800" i="1">
                <a:solidFill>
                  <a:srgbClr val="7030A0"/>
                </a:solidFill>
              </a:rPr>
              <a:t>Congress</a:t>
            </a:r>
            <a:r>
              <a:rPr i="1"/>
              <a:t> took so long to </a:t>
            </a:r>
            <a:r>
              <a:rPr b="1" sz="1800" i="1">
                <a:solidFill>
                  <a:srgbClr val="7030A0"/>
                </a:solidFill>
              </a:rPr>
              <a:t>abolish</a:t>
            </a:r>
            <a:r>
              <a:rPr i="1"/>
              <a:t> </a:t>
            </a:r>
            <a:r>
              <a:rPr b="1" sz="1800" i="1">
                <a:solidFill>
                  <a:srgbClr val="7030A0"/>
                </a:solidFill>
              </a:rPr>
              <a:t>slavery</a:t>
            </a:r>
            <a:r>
              <a:rPr i="1"/>
              <a:t> because...</a:t>
            </a:r>
          </a:p>
        </p:txBody>
      </p:sp>
      <p:sp>
        <p:nvSpPr>
          <p:cNvPr id="9" name="TextBox 8"/>
          <p:cNvSpPr txBox="1"/>
          <p:nvPr/>
        </p:nvSpPr>
        <p:spPr>
          <a:xfrm>
            <a:off x="155448" y="1371600"/>
            <a:ext cx="5486400" cy="1197864"/>
          </a:xfrm>
          <a:prstGeom prst="rect">
            <a:avLst/>
          </a:prstGeom>
          <a:noFill/>
        </p:spPr>
        <p:txBody>
          <a:bodyPr wrap="square">
            <a:spAutoFit/>
          </a:bodyPr>
          <a:lstStyle/>
          <a:p/>
          <a:p>
            <a:r>
              <a:rPr sz="2400" i="0"/>
              <a:t>We can describe and evaluate the historical development of the </a:t>
            </a:r>
            <a:r>
              <a:rPr sz="2400" b="1" i="0">
                <a:solidFill>
                  <a:srgbClr val="7030A0"/>
                </a:solidFill>
              </a:rPr>
              <a:t>abolition</a:t>
            </a:r>
            <a:r>
              <a:rPr sz="2400" i="0"/>
              <a:t> movement, including activities that focused attention on the moral ills of </a:t>
            </a:r>
            <a:r>
              <a:rPr sz="2400" b="1" i="0">
                <a:solidFill>
                  <a:srgbClr val="7030A0"/>
                </a:solidFill>
              </a:rPr>
              <a:t>slavery</a:t>
            </a:r>
            <a:r>
              <a:rPr sz="2400" i="0"/>
              <a:t>.</a:t>
            </a:r>
          </a:p>
        </p:txBody>
      </p:sp>
      <p:pic>
        <p:nvPicPr>
          <p:cNvPr id="10" name="Picture 9" descr="se_b.png"/>
          <p:cNvPicPr>
            <a:picLocks noChangeAspect="1"/>
          </p:cNvPicPr>
          <p:nvPr/>
        </p:nvPicPr>
        <p:blipFill>
          <a:blip r:embed="rId3"/>
          <a:stretch>
            <a:fillRect/>
          </a:stretch>
        </p:blipFill>
        <p:spPr>
          <a:xfrm>
            <a:off x="8476488" y="6547104"/>
            <a:ext cx="577378" cy="310896"/>
          </a:xfrm>
          <a:prstGeom prst="rect">
            <a:avLst/>
          </a:prstGeom>
        </p:spPr>
      </p:pic>
      <p:pic>
        <p:nvPicPr>
          <p:cNvPr id="11" name="Picture 10" descr="Soc8001w.png"/>
          <p:cNvPicPr>
            <a:picLocks noChangeAspect="1"/>
          </p:cNvPicPr>
          <p:nvPr/>
        </p:nvPicPr>
        <p:blipFill>
          <a:blip r:embed="rId4"/>
          <a:stretch>
            <a:fillRect/>
          </a:stretch>
        </p:blipFill>
        <p:spPr>
          <a:xfrm>
            <a:off x="9144000" y="0"/>
            <a:ext cx="3054096" cy="2286000"/>
          </a:xfrm>
          <a:prstGeom prst="rect">
            <a:avLst/>
          </a:prstGeom>
        </p:spPr>
      </p:pic>
      <p:pic>
        <p:nvPicPr>
          <p:cNvPr id="12" name="Picture 11" descr="Soc8005w.png"/>
          <p:cNvPicPr>
            <a:picLocks noChangeAspect="1"/>
          </p:cNvPicPr>
          <p:nvPr/>
        </p:nvPicPr>
        <p:blipFill>
          <a:blip r:embed="rId5"/>
          <a:stretch>
            <a:fillRect/>
          </a:stretch>
        </p:blipFill>
        <p:spPr>
          <a:xfrm>
            <a:off x="9144000" y="2286000"/>
            <a:ext cx="3054096" cy="2286000"/>
          </a:xfrm>
          <a:prstGeom prst="rect">
            <a:avLst/>
          </a:prstGeom>
        </p:spPr>
      </p:pic>
      <p:pic>
        <p:nvPicPr>
          <p:cNvPr id="13" name="Picture 12" descr="Soc8116w.png"/>
          <p:cNvPicPr>
            <a:picLocks noChangeAspect="1"/>
          </p:cNvPicPr>
          <p:nvPr/>
        </p:nvPicPr>
        <p:blipFill>
          <a:blip r:embed="rId6"/>
          <a:stretch>
            <a:fillRect/>
          </a:stretch>
        </p:blipFill>
        <p:spPr>
          <a:xfrm>
            <a:off x="9144000" y="4572000"/>
            <a:ext cx="3054096" cy="2286000"/>
          </a:xfrm>
          <a:prstGeom prst="rect">
            <a:avLst/>
          </a:prstGeom>
        </p:spPr>
      </p:pic>
      <p:pic>
        <p:nvPicPr>
          <p:cNvPr id="14" name="Picture 13" descr="Soc8078w.png"/>
          <p:cNvPicPr>
            <a:picLocks noChangeAspect="1"/>
          </p:cNvPicPr>
          <p:nvPr/>
        </p:nvPicPr>
        <p:blipFill>
          <a:blip r:embed="rId7"/>
          <a:stretch>
            <a:fillRect/>
          </a:stretch>
        </p:blipFill>
        <p:spPr>
          <a:xfrm>
            <a:off x="6089904" y="9144"/>
            <a:ext cx="3054096" cy="2286000"/>
          </a:xfrm>
          <a:prstGeom prst="rect">
            <a:avLst/>
          </a:prstGeom>
        </p:spPr>
      </p:pic>
      <p:pic>
        <p:nvPicPr>
          <p:cNvPr id="15" name="Picture 14" descr="pacman.png"/>
          <p:cNvPicPr>
            <a:picLocks noChangeAspect="1"/>
          </p:cNvPicPr>
          <p:nvPr/>
        </p:nvPicPr>
        <p:blipFill>
          <a:blip r:embed="rId8"/>
          <a:stretch>
            <a:fillRect/>
          </a:stretch>
        </p:blipFill>
        <p:spPr>
          <a:xfrm>
            <a:off x="7662672" y="5833872"/>
            <a:ext cx="1197864" cy="694944"/>
          </a:xfrm>
          <a:prstGeom prst="rect">
            <a:avLst/>
          </a:prstGeom>
        </p:spPr>
      </p:pic>
      <p:pic>
        <p:nvPicPr>
          <p:cNvPr id="16" name="Picture 15" descr="bracket.png"/>
          <p:cNvPicPr>
            <a:picLocks noChangeAspect="1"/>
          </p:cNvPicPr>
          <p:nvPr/>
        </p:nvPicPr>
        <p:blipFill>
          <a:blip r:embed="rId9"/>
          <a:stretch>
            <a:fillRect/>
          </a:stretch>
        </p:blipFill>
        <p:spPr>
          <a:xfrm>
            <a:off x="6190488" y="5797296"/>
            <a:ext cx="969264" cy="758952"/>
          </a:xfrm>
          <a:prstGeom prst="rect">
            <a:avLst/>
          </a:prstGeom>
        </p:spPr>
      </p:pic>
      <p:pic>
        <p:nvPicPr>
          <p:cNvPr id="17" name="Picture 16" descr="noun-write-1439720.png"/>
          <p:cNvPicPr>
            <a:picLocks noChangeAspect="1"/>
          </p:cNvPicPr>
          <p:nvPr/>
        </p:nvPicPr>
        <p:blipFill>
          <a:blip r:embed="rId10"/>
          <a:stretch>
            <a:fillRect/>
          </a:stretch>
        </p:blipFill>
        <p:spPr>
          <a:xfrm>
            <a:off x="6364224" y="5833872"/>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Why do you think </a:t>
            </a:r>
            <a:r>
              <a:rPr b="1" sz="2800">
                <a:solidFill>
                  <a:srgbClr val="7030A0"/>
                </a:solidFill>
              </a:rPr>
              <a:t>Congress</a:t>
            </a:r>
            <a:r>
              <a:rPr b="1" sz="2800"/>
              <a:t> took so long to </a:t>
            </a:r>
            <a:r>
              <a:rPr b="1" sz="2800">
                <a:solidFill>
                  <a:srgbClr val="7030A0"/>
                </a:solidFill>
              </a:rPr>
              <a:t>abolish</a:t>
            </a:r>
            <a:r>
              <a:rPr b="1" sz="2800"/>
              <a:t> </a:t>
            </a:r>
            <a:r>
              <a:rPr b="1" sz="2800">
                <a:solidFill>
                  <a:srgbClr val="7030A0"/>
                </a:solidFill>
              </a:rPr>
              <a:t>slavery</a:t>
            </a:r>
            <a:r>
              <a:rPr b="1" sz="2800"/>
              <a:t>?</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oc8001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oc8005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oc8116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oc8078w.png"/>
          <p:cNvPicPr>
            <a:picLocks noChangeAspect="1"/>
          </p:cNvPicPr>
          <p:nvPr/>
        </p:nvPicPr>
        <p:blipFill>
          <a:blip r:embed="rId7"/>
          <a:stretch>
            <a:fillRect/>
          </a:stretch>
        </p:blipFill>
        <p:spPr>
          <a:xfrm>
            <a:off x="6089904" y="9144"/>
            <a:ext cx="3054096" cy="2286000"/>
          </a:xfrm>
          <a:prstGeom prst="rect">
            <a:avLst/>
          </a:prstGeom>
        </p:spPr>
      </p:pic>
      <p:pic>
        <p:nvPicPr>
          <p:cNvPr id="11" name="Picture 10" descr="signal_horizontal.png"/>
          <p:cNvPicPr>
            <a:picLocks noChangeAspect="1"/>
          </p:cNvPicPr>
          <p:nvPr/>
        </p:nvPicPr>
        <p:blipFill>
          <a:blip r:embed="rId8"/>
          <a:stretch>
            <a:fillRect/>
          </a:stretch>
        </p:blipFill>
        <p:spPr>
          <a:xfrm>
            <a:off x="2441448" y="5486400"/>
            <a:ext cx="6633556" cy="1277389"/>
          </a:xfrm>
          <a:prstGeom prst="rect">
            <a:avLst/>
          </a:prstGeom>
        </p:spPr>
      </p:pic>
      <p:pic>
        <p:nvPicPr>
          <p:cNvPr id="12" name="Picture 11" descr="green_b_1.png"/>
          <p:cNvPicPr>
            <a:picLocks noChangeAspect="1"/>
          </p:cNvPicPr>
          <p:nvPr/>
        </p:nvPicPr>
        <p:blipFill>
          <a:blip r:embed="rId9"/>
          <a:stretch>
            <a:fillRect/>
          </a:stretch>
        </p:blipFill>
        <p:spPr>
          <a:xfrm>
            <a:off x="3328416" y="5495544"/>
            <a:ext cx="498763" cy="404552"/>
          </a:xfrm>
          <a:prstGeom prst="rect">
            <a:avLst/>
          </a:prstGeom>
        </p:spPr>
      </p:pic>
      <p:pic>
        <p:nvPicPr>
          <p:cNvPr id="13" name="Picture 12" descr="green_b_2.png"/>
          <p:cNvPicPr>
            <a:picLocks noChangeAspect="1"/>
          </p:cNvPicPr>
          <p:nvPr/>
        </p:nvPicPr>
        <p:blipFill>
          <a:blip r:embed="rId10"/>
          <a:stretch>
            <a:fillRect/>
          </a:stretch>
        </p:blipFill>
        <p:spPr>
          <a:xfrm>
            <a:off x="6995160" y="5541264"/>
            <a:ext cx="313112" cy="313112"/>
          </a:xfrm>
          <a:prstGeom prst="rect">
            <a:avLst/>
          </a:prstGeom>
        </p:spPr>
      </p:pic>
      <p:pic>
        <p:nvPicPr>
          <p:cNvPr id="14" name="Picture 13" descr="green_b_3.png"/>
          <p:cNvPicPr>
            <a:picLocks noChangeAspect="1"/>
          </p:cNvPicPr>
          <p:nvPr/>
        </p:nvPicPr>
        <p:blipFill>
          <a:blip r:embed="rId11"/>
          <a:stretch>
            <a:fillRect/>
          </a:stretch>
        </p:blipFill>
        <p:spPr>
          <a:xfrm>
            <a:off x="3346704" y="6208776"/>
            <a:ext cx="795250" cy="543098"/>
          </a:xfrm>
          <a:prstGeom prst="rect">
            <a:avLst/>
          </a:prstGeom>
        </p:spPr>
      </p:pic>
      <p:pic>
        <p:nvPicPr>
          <p:cNvPr id="15" name="Picture 14" descr="green_b_4.png"/>
          <p:cNvPicPr>
            <a:picLocks noChangeAspect="1"/>
          </p:cNvPicPr>
          <p:nvPr/>
        </p:nvPicPr>
        <p:blipFill>
          <a:blip r:embed="rId12"/>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8001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8005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8116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