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Verifique la comprensión. Esto es importante porque la siguiente diapositiva es la última de la conversación estructurada y también se recomienda que sea la pregunta de salida.</a:t>
            </a:r>
          </a:p>
          <a:p>
            <a:p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Recomendación: use esta diapositiva o la actividad final de extensión (escribir un párrafo) como cierre o ticket de salida. Haga que los estudiantes discutan sus respuestas en grupos, luego escriban sus respuestas.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de predicción antes de presentar la palabra, o como repaso al final de la lección. Esta actividad se puede realizar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tres frases de inicio.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Por ejemplo, si la palabra central es “átomo”, un estudiante podría:</a:t>
            </a:r>
          </a:p>
          <a:p>
            <a:r>
              <a:t>•   Hacer una conexión con “protón” y escribir “los átomos contienen protones” al lado de la línea de conexión.</a:t>
            </a:r>
          </a:p>
          <a:p>
            <a:r>
              <a:t>•   Hacer una conexión con “molécula” y escribir “los átomos componen las moléculas” al lado de la línea de conexión.</a:t>
            </a:r>
          </a:p>
          <a:p>
            <a:r>
              <a:t>•   Hacer una conexión con “materia” y escribir “los átomos son las unidades más pequeñas de la materia” al lado de la línea de conexión.</a:t>
            </a:r>
          </a:p>
          <a:p>
            <a:r>
              <a:t>•   Hacer una conexión con “núcleo” y escribir “el centro de un átomo es el núcleo” al lado de la línea de conexión.</a:t>
            </a:r>
          </a:p>
          <a:p/>
          <a:p>
            <a:r>
              <a:t>Alternativamente, los estudiantes pueden crear una Red de Conexión de Vocabulario (Teaching Science to English Learners by Fleenor y Beene, 2019, p.53) en la cual se puede hacer cualquier conexión entre dos palabras – no tiene que haber una palabra “central”.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5(B) escribir utilizando vocabulario básico recién adquirido y vocabulario de nivel de grado basado en el contenido;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  <a:p/>
          <a:p>
            <a:r>
              <a:t>Para un ejemplo modelado de apoyo a los estudiantes para prepararlos para la aleatorización, consulte 7 Steps to a Language-Rich Interactive Classroom de John Seidlitz y Bill Perryman (p.17-18).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Esto se puede hacer de forma independiente, con un compañero o los estudiantes pueden crear listas individuales y luego compartirlas con un compañero.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el objetivo del lenguaje sea la escritura (para los grados 2-12) con la conversación estructurada durante la clase.</a:t>
            </a:r>
          </a:p>
          <a:p/>
          <a:p/>
          <a:p>
            <a:pPr/>
            <a:r>
              <a:t>El objetivo de contenido puede modificarse para utilizar la terminología específica del estándar de aprendizaje.
</a:t>
            </a:r>
            <a:r>
              <a:t>Nota: estos objetivos se han simplificado para facilitar su implementación. Para obtener más información sobre los objetivos de contenido y lenguaje, consulte 7 Steps to a Language-Rich Interactive Classroom de John Seidlitz y Bill Perryman (p.118-123).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Conversación estructurada introductoria:</a:t>
            </a:r>
          </a:p>
          <a:p/>
          <a:p>
            <a:r>
              <a:t>Esta actividad se llama Preparación para la pregunta guía y se describe con más detalle en Teaching Science to English Learners de Stephen Fleenor y Tina Beene (p.24-25).</a:t>
            </a:r>
          </a:p>
          <a:p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5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1.png"/><Relationship Id="rId21" Type="http://schemas.openxmlformats.org/officeDocument/2006/relationships/image" Target="../media/image42.png"/><Relationship Id="rId22" Type="http://schemas.openxmlformats.org/officeDocument/2006/relationships/image" Target="../media/image43.png"/><Relationship Id="rId23" Type="http://schemas.openxmlformats.org/officeDocument/2006/relationships/image" Target="../media/image44.png"/><Relationship Id="rId24" Type="http://schemas.openxmlformats.org/officeDocument/2006/relationships/notesSlide" Target="../notesSlides/notesSlide10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6.png"/><Relationship Id="rId6" Type="http://schemas.openxmlformats.org/officeDocument/2006/relationships/image" Target="../media/image47.png"/><Relationship Id="rId7" Type="http://schemas.openxmlformats.org/officeDocument/2006/relationships/image" Target="../media/image48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5.png"/><Relationship Id="rId24" Type="http://schemas.openxmlformats.org/officeDocument/2006/relationships/image" Target="../media/image30.png"/><Relationship Id="rId25" Type="http://schemas.openxmlformats.org/officeDocument/2006/relationships/notesSlide" Target="../notesSlides/notesSlide11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49.png"/><Relationship Id="rId7" Type="http://schemas.openxmlformats.org/officeDocument/2006/relationships/image" Target="../media/image50.png"/><Relationship Id="rId8" Type="http://schemas.openxmlformats.org/officeDocument/2006/relationships/image" Target="../media/image51.png"/><Relationship Id="rId9" Type="http://schemas.openxmlformats.org/officeDocument/2006/relationships/image" Target="../media/image52.png"/><Relationship Id="rId10" Type="http://schemas.openxmlformats.org/officeDocument/2006/relationships/image" Target="../media/image53.png"/><Relationship Id="rId11" Type="http://schemas.openxmlformats.org/officeDocument/2006/relationships/image" Target="../media/image54.png"/><Relationship Id="rId12" Type="http://schemas.openxmlformats.org/officeDocument/2006/relationships/notesSlide" Target="../notesSlides/notesSlide12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3.xml"/><Relationship Id="rId5" Type="http://schemas.openxmlformats.org/officeDocument/2006/relationships/image" Target="../media/image30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55.png"/><Relationship Id="rId22" Type="http://schemas.openxmlformats.org/officeDocument/2006/relationships/image" Target="../media/image56.png"/><Relationship Id="rId23" Type="http://schemas.openxmlformats.org/officeDocument/2006/relationships/image" Target="../media/image57.png"/><Relationship Id="rId24" Type="http://schemas.openxmlformats.org/officeDocument/2006/relationships/image" Target="../media/image58.png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4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59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5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59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6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60.png"/><Relationship Id="rId7" Type="http://schemas.openxmlformats.org/officeDocument/2006/relationships/notesSlide" Target="../notesSlides/notesSlide17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png"/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19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0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notesSlide" Target="../notesSlides/notesSlide21.xml"/><Relationship Id="rId8" Type="http://schemas.openxmlformats.org/officeDocument/2006/relationships/image" Target="../media/image62.png"/><Relationship Id="rId9" Type="http://schemas.openxmlformats.org/officeDocument/2006/relationships/image" Target="../media/image45.png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2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3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4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notesSlide" Target="../notesSlides/notesSlide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.png"/><Relationship Id="rId9" Type="http://schemas.openxmlformats.org/officeDocument/2006/relationships/image" Target="../media/image30.png"/><Relationship Id="rId10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22.png"/><Relationship Id="rId7" Type="http://schemas.openxmlformats.org/officeDocument/2006/relationships/image" Target="../media/image34.png"/><Relationship Id="rId8" Type="http://schemas.openxmlformats.org/officeDocument/2006/relationships/image" Target="../media/image10.png"/><Relationship Id="rId9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5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0" Type="http://schemas.openxmlformats.org/officeDocument/2006/relationships/image" Target="../media/image39.png"/><Relationship Id="rId11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40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40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0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notesSlide" Target="../notesSlides/notesSlide9.xml"/><Relationship Id="rId2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qr_c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56" y="402336"/>
            <a:ext cx="3749039" cy="3749039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NOTA PARA EL MAESTRO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65760"/>
            <a:ext cx="7808975" cy="526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70C0"/>
                </a:solidFill>
              </a:rPr>
              <a:t>•   ¡Este es TÚ plan de clase! Siéntete libre de eliminar, cambiar o agregar diapositivas.
</a:t>
            </a:r>
            <a:r>
              <a:t>•   El propósito de estas diapositivas es maximizar el lenguaje académico verbal y escrito de los estudiantes. Dependiendo de la duración u otro contenido de su clase, es posible que algunas de las diapositivas no se ajusten al contenido o al momento de la clase. Cada conversación estructurada debe tomar de 3 a 5 minutos, con la opción de extender la conversación según las respuestas de los estudiantes.
</a:t>
            </a:r>
            <a:r>
              <a:rPr>
                <a:solidFill>
                  <a:srgbClr val="0070C0"/>
                </a:solidFill>
              </a:rPr>
              <a:t>•   Se recomienda mostrar algunos objetivos (como en la Diapositiva 5) y que los estudiantes interactúen con estos objetivos de alguna manera (como en la Diapositiva 6).
</a:t>
            </a:r>
            <a:r>
              <a:t>•   Para personalizar cada conversación estructurada, mueva los corchetes al ícono correspondiente.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2127" y="4306824"/>
            <a:ext cx="385876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Explicación de cómo usar estas diapositivas.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632704"/>
            <a:ext cx="12188952" cy="83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 i="1"/>
            </a:pPr>
            <a:r>
              <a:t>Aviso: Como titular de la licencia de este producto, usted acepta que (1) puede usar este producto digital para su propio uso como educador con sus estudiantes y (2) no puede republicar, reproducir, duplicar, copiar, vender, mostrar o distribuir a amigos, colegas o cualquier otro tercero. Cualquier uso no autorizado de los materiales constituirá una infracción de nuestros derechos.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oc6e057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23444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describirías el impacto de cada factor en el </a:t>
            </a:r>
            <a:r>
              <a:rPr b="1">
                <a:solidFill>
                  <a:srgbClr val="7030A0"/>
                </a:solidFill>
              </a:rPr>
              <a:t>clima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______ es un factor que impacta el </a:t>
            </a:r>
            <a:r>
              <a:rPr b="1">
                <a:solidFill>
                  <a:srgbClr val="7030A0"/>
                </a:solidFill>
              </a:rPr>
              <a:t>clima</a:t>
            </a:r>
            <a:r>
              <a:t> porque…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71500" cy="314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392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3792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3920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1824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oc6e057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oc6e060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están relacionadas las </a:t>
            </a:r>
            <a:r>
              <a:rPr b="1">
                <a:solidFill>
                  <a:srgbClr val="7030A0"/>
                </a:solidFill>
              </a:rPr>
              <a:t>Montañas</a:t>
            </a:r>
            <a:r>
              <a:t> del </a:t>
            </a:r>
            <a:r>
              <a:rPr b="1">
                <a:solidFill>
                  <a:srgbClr val="7030A0"/>
                </a:solidFill>
              </a:rPr>
              <a:t>Himalaya</a:t>
            </a:r>
            <a:r>
              <a:t> con los factores del clima?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Las </a:t>
            </a:r>
            <a:r>
              <a:rPr b="1">
                <a:solidFill>
                  <a:srgbClr val="7030A0"/>
                </a:solidFill>
              </a:rPr>
              <a:t>Montañas</a:t>
            </a:r>
            <a:r>
              <a:t> del </a:t>
            </a:r>
            <a:r>
              <a:rPr b="1">
                <a:solidFill>
                  <a:srgbClr val="7030A0"/>
                </a:solidFill>
              </a:rPr>
              <a:t>Himalaya</a:t>
            </a:r>
            <a:r>
              <a:t> están relacionadas con los factores del clima porque…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 u="sng"/>
            </a:pPr>
            <a:r>
              <a:t>Objetivo del lenguaje: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65760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000"/>
              <a:t>¿Cómo crees que las </a:t>
            </a:r>
            <a:r>
              <a:rPr b="1" sz="2000">
                <a:solidFill>
                  <a:srgbClr val="7030A0"/>
                </a:solidFill>
              </a:rPr>
              <a:t>Montañas</a:t>
            </a:r>
            <a:r>
              <a:rPr b="1" sz="2000"/>
              <a:t> del </a:t>
            </a:r>
            <a:r>
              <a:rPr b="1" sz="2000">
                <a:solidFill>
                  <a:srgbClr val="7030A0"/>
                </a:solidFill>
              </a:rPr>
              <a:t>Himalaya</a:t>
            </a:r>
            <a:r>
              <a:rPr b="1" sz="2000"/>
              <a:t> afectan la densidad de población en toda Asia?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490472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i="1"/>
              <a:t>Yo creo que las </a:t>
            </a:r>
            <a:r>
              <a:rPr b="1" sz="2000" i="1">
                <a:solidFill>
                  <a:srgbClr val="7030A0"/>
                </a:solidFill>
              </a:rPr>
              <a:t>Montañas</a:t>
            </a:r>
            <a:r>
              <a:rPr i="1"/>
              <a:t> del </a:t>
            </a:r>
            <a:r>
              <a:rPr b="1" sz="2000" i="1">
                <a:solidFill>
                  <a:srgbClr val="7030A0"/>
                </a:solidFill>
              </a:rPr>
              <a:t>Himalaya</a:t>
            </a:r>
            <a:r>
              <a:rPr i="1"/>
              <a:t> afectan la densidad de población en toda Asia porque…</a:t>
            </a:r>
          </a:p>
        </p:txBody>
      </p:sp>
      <p:pic>
        <p:nvPicPr>
          <p:cNvPr id="6" name="Picture 5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7" name="Picture 6" descr="Soc6e060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8" name="Picture 7" descr="Soc6e057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9" name="Picture 8" descr="not_ready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8408" y="3255264"/>
            <a:ext cx="1463040" cy="1463040"/>
          </a:xfrm>
          <a:prstGeom prst="rect">
            <a:avLst/>
          </a:prstGeom>
        </p:spPr>
      </p:pic>
      <p:pic>
        <p:nvPicPr>
          <p:cNvPr id="10" name="Picture 9" descr="almost_ready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49624" y="3255264"/>
            <a:ext cx="1463040" cy="1463040"/>
          </a:xfrm>
          <a:prstGeom prst="rect">
            <a:avLst/>
          </a:prstGeom>
        </p:spPr>
      </p:pic>
      <p:pic>
        <p:nvPicPr>
          <p:cNvPr id="11" name="Picture 10" descr="completely_ready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20840" y="3255264"/>
            <a:ext cx="1463040" cy="1463040"/>
          </a:xfrm>
          <a:prstGeom prst="rect">
            <a:avLst/>
          </a:prstGeom>
        </p:spPr>
      </p:pic>
      <p:pic>
        <p:nvPicPr>
          <p:cNvPr id="12" name="Picture 11" descr="face_sa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52728" y="5413248"/>
            <a:ext cx="914400" cy="914400"/>
          </a:xfrm>
          <a:prstGeom prst="rect">
            <a:avLst/>
          </a:prstGeom>
        </p:spPr>
      </p:pic>
      <p:pic>
        <p:nvPicPr>
          <p:cNvPr id="13" name="Picture 12" descr="face_neutral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69080" y="5413248"/>
            <a:ext cx="914400" cy="914400"/>
          </a:xfrm>
          <a:prstGeom prst="rect">
            <a:avLst/>
          </a:prstGeom>
        </p:spPr>
      </p:pic>
      <p:pic>
        <p:nvPicPr>
          <p:cNvPr id="14" name="Picture 13" descr="face_happy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95160" y="5413248"/>
            <a:ext cx="914400" cy="9144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905256" y="4718304"/>
            <a:ext cx="1609344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No estoy listo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776472" y="4718304"/>
            <a:ext cx="160934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Bastante listo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556248" y="4718304"/>
            <a:ext cx="179222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Completamente listo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55448" y="2843784"/>
            <a:ext cx="8933688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¿Qué tan preparado estás para responder esta pregunta, con oraciones completas y utilizando el vocabulario clave?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CF3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oc6e060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blu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blu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blu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23444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blu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258568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Inferencial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crees que las </a:t>
            </a:r>
            <a:r>
              <a:rPr b="1">
                <a:solidFill>
                  <a:srgbClr val="7030A0"/>
                </a:solidFill>
              </a:rPr>
              <a:t>Montañas</a:t>
            </a:r>
            <a:r>
              <a:t> del </a:t>
            </a:r>
            <a:r>
              <a:rPr b="1">
                <a:solidFill>
                  <a:srgbClr val="7030A0"/>
                </a:solidFill>
              </a:rPr>
              <a:t>Himalaya</a:t>
            </a:r>
            <a:r>
              <a:t> afectan la densidad de población en toda Asia?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Yo creo que las </a:t>
            </a:r>
            <a:r>
              <a:rPr b="1">
                <a:solidFill>
                  <a:srgbClr val="7030A0"/>
                </a:solidFill>
              </a:rPr>
              <a:t>Montañas</a:t>
            </a:r>
            <a:r>
              <a:t> del </a:t>
            </a:r>
            <a:r>
              <a:rPr b="1">
                <a:solidFill>
                  <a:srgbClr val="7030A0"/>
                </a:solidFill>
              </a:rPr>
              <a:t>Himalaya</a:t>
            </a:r>
            <a:r>
              <a:t> afectan la densidad de población en toda Asia porque…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Extensión de actividades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624" y="704088"/>
            <a:ext cx="11356848" cy="83210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Utilice cualquiera o todas las actividades en las siguientes diapositivas, ya sea entre conversaciones estructuradas o después que los estudiantes hayan completado todas las conversaciones estructuradas.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624" y="1673352"/>
            <a:ext cx="5678424" cy="4800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2000"/>
              <a:t>•   Dibuja y escribe</a:t>
            </a:r>
          </a:p>
          <a:p>
            <a:pPr algn="l"/>
            <a:r>
              <a:rPr b="0" i="1" sz="2000"/>
              <a:t>Invite al grupo a dibujar la palabra de vocabulario, colocar etiquetas con los conceptos clave de la lección y, después, explicar por escrito cómo ese dibujo y esas etiquetas muestran lo que entienden de la palabra.</a:t>
            </a:r>
          </a:p>
          <a:p>
            <a:pPr algn="l"/>
            <a:r>
              <a:rPr b="1" i="0" sz="2000"/>
              <a:t>•   Completa la imagen</a:t>
            </a:r>
            <a:r>
              <a:rPr b="0" i="0" sz="2000"/>
              <a:t> </a:t>
            </a:r>
          </a:p>
          <a:p>
            <a:pPr algn="l"/>
            <a:r>
              <a:rPr b="0" i="1" sz="2000"/>
              <a:t>Haz esto antes de mostrar la imagen completa para una actividad de predicción, o después de mostrar la imagen para un ejercicio de recordación.</a:t>
            </a:r>
          </a:p>
          <a:p>
            <a:pPr algn="l"/>
            <a:r>
              <a:rPr b="1" i="0" sz="2000"/>
              <a:t>•   Rellénalo</a:t>
            </a:r>
          </a:p>
          <a:p>
            <a:pPr algn="l"/>
            <a:r>
              <a:rPr b="0" i="1" sz="2000"/>
              <a:t>Al igual que “Completa la imagen”, esta actividad también es excelente como vista previa o revisión.</a:t>
            </a:r>
          </a:p>
          <a:p>
            <a:pPr algn="l"/>
            <a:r>
              <a:rPr b="1" i="0" sz="2000"/>
              <a:t>•   Conversación de preguntas</a:t>
            </a:r>
          </a:p>
          <a:p>
            <a:pPr algn="l"/>
            <a:r>
              <a:rPr b="0" i="1" sz="2000"/>
              <a:t>Fomente el diálogo abierto sobre la imagen con preguntas y predicciones.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9048" y="2404872"/>
            <a:ext cx="5678424" cy="34747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2000"/>
              <a:t>•   Mapa de palabras</a:t>
            </a:r>
          </a:p>
          <a:p>
            <a:pPr algn="l"/>
            <a:r>
              <a:rPr b="0" i="1" sz="2000"/>
              <a:t>Haga que los estudiantes hagan conexiones con otras palabras en esta unidad, o con otras palabras en unidades anteriores. Esta actividad es excelente como revisión de la unidad!</a:t>
            </a:r>
          </a:p>
          <a:p>
            <a:pPr algn="l"/>
            <a:r>
              <a:rPr b="1" i="0" sz="2000"/>
              <a:t>•   Párrafo ambulante</a:t>
            </a:r>
            <a:r>
              <a:rPr b="0" i="0" sz="2000"/>
              <a:t> </a:t>
            </a:r>
          </a:p>
          <a:p>
            <a:pPr algn="l"/>
            <a:r>
              <a:rPr b="0" i="1" sz="2000"/>
              <a:t>¡Haga que los estudiantes se muevan y escriban! Se puede hacer en cualquier momento de la lección, pero es una excelente revisión al final de la lección.</a:t>
            </a:r>
          </a:p>
          <a:p>
            <a:pPr algn="l"/>
            <a:r>
              <a:rPr b="1" i="0" sz="2000"/>
              <a:t>•   Escritura</a:t>
            </a:r>
          </a:p>
          <a:p>
            <a:pPr algn="l"/>
            <a:r>
              <a:rPr b="0" i="1" sz="2000"/>
              <a:t>Esto es muy recomendable después que se completen las conversaciones estructuradas, como un cierre o boleto de salida de la lección. Haga que los estudiantes escriban todo lo que han aprendido sobre la palabra de vocabulario, estructurado con las frases iniciales de sus conversaciones estructuradas y el vocabulario clave.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6e060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Dibuja y Escribe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una representación para el término </a:t>
            </a:r>
            <a:r>
              <a:rPr b="1">
                <a:solidFill>
                  <a:srgbClr val="7030A0"/>
                </a:solidFill>
              </a:rPr>
              <a:t>Montañas del Himalaya</a:t>
            </a:r>
            <a:r>
              <a:t>. Etiqueta tu elemento visual con los términos:
•
•
•
•
•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8000">
                <a:solidFill>
                  <a:srgbClr val="7030A0"/>
                </a:solidFill>
              </a:defRPr>
            </a:pPr>
            <a:r>
              <a:t>Montañas del Himalaya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6e060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Dibuja y Escribe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Explica cómo se relaciona tu elemento visual con lo que has aprendido sobre </a:t>
            </a:r>
            <a:r>
              <a:rPr b="1">
                <a:solidFill>
                  <a:srgbClr val="7030A0"/>
                </a:solidFill>
              </a:rPr>
              <a:t>Montañas del Himalaya</a:t>
            </a:r>
            <a:r>
              <a:rPr sz="2000"/>
              <a:t>
• Mi visual es…
• Mi visual se relaciona con lo que he aprendido acerca de </a:t>
            </a:r>
            <a:r>
              <a:rPr b="1" sz="2000">
                <a:solidFill>
                  <a:srgbClr val="7030A0"/>
                </a:solidFill>
              </a:rPr>
              <a:t>Montañas del Himalaya</a:t>
            </a:r>
            <a:r>
              <a:rPr sz="2000"/>
              <a:t> porque...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8000">
                <a:solidFill>
                  <a:srgbClr val="7030A0"/>
                </a:solidFill>
              </a:defRPr>
            </a:pPr>
            <a:r>
              <a:t>Montañas del Himalaya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6e060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Completa la imagen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cómo crees que el resto de la imagen se ve para el término </a:t>
            </a:r>
            <a:r>
              <a:rPr b="1">
                <a:solidFill>
                  <a:srgbClr val="7030A0"/>
                </a:solidFill>
              </a:rPr>
              <a:t>Montañas del Himalaya.</a:t>
            </a:r>
            <a:r>
              <a:t/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pic>
        <p:nvPicPr>
          <p:cNvPr id="8" name="Picture 7" descr="gray_bo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52" y="0"/>
            <a:ext cx="4585854" cy="6871854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6e060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Rellénalo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Rellena las cajas grises en este visual lo mejor que puedas.
Trabaja con un compañero o comparte tu visual completada con un compañero cuando termines.</a:t>
            </a:r>
          </a:p>
        </p:txBody>
      </p:sp>
      <p:pic>
        <p:nvPicPr>
          <p:cNvPr id="5" name="Picture 4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744" y="5614416"/>
            <a:ext cx="832104" cy="832104"/>
          </a:xfrm>
          <a:prstGeom prst="rect">
            <a:avLst/>
          </a:prstGeom>
        </p:spPr>
      </p:pic>
      <p:pic>
        <p:nvPicPr>
          <p:cNvPr id="7" name="Picture 6" descr="partner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0" y="5678424"/>
            <a:ext cx="1627632" cy="658368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oc6e060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Elije un inicio de oración: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Una cosa que no sé es…</a:t>
            </a:r>
            <a:br/>
          </a:p>
          <a:p>
            <a:pPr>
              <a:defRPr i="1" sz="1800"/>
            </a:pPr>
            <a:r>
              <a:t>•   Una cosa que me pregunto es…</a:t>
            </a:r>
            <a:br/>
          </a:p>
          <a:p>
            <a:pPr>
              <a:defRPr i="1" sz="1800"/>
            </a:pPr>
            <a:r>
              <a:t>•   No entendí cuando hablamos de ______, pero creo 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688336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6" y="1709928"/>
            <a:ext cx="786384" cy="786384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432" y="1709928"/>
            <a:ext cx="786384" cy="786384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728" y="1709928"/>
            <a:ext cx="786384" cy="786384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4" y="1709928"/>
            <a:ext cx="786384" cy="786384"/>
          </a:xfrm>
          <a:prstGeom prst="rect">
            <a:avLst/>
          </a:prstGeom>
        </p:spPr>
      </p:pic>
      <p:pic>
        <p:nvPicPr>
          <p:cNvPr id="8" name="Picture 7" descr="noun-wheel-of-fortune-14540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368" y="1764792"/>
            <a:ext cx="987552" cy="987552"/>
          </a:xfrm>
          <a:prstGeom prst="rect">
            <a:avLst/>
          </a:prstGeom>
        </p:spPr>
      </p:pic>
      <p:pic>
        <p:nvPicPr>
          <p:cNvPr id="9" name="Picture 8" descr="group_stand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2" y="1709928"/>
            <a:ext cx="1462481" cy="1106424"/>
          </a:xfrm>
          <a:prstGeom prst="rect">
            <a:avLst/>
          </a:prstGeom>
        </p:spPr>
      </p:pic>
      <p:pic>
        <p:nvPicPr>
          <p:cNvPr id="10" name="Picture 9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512" y="1764792"/>
            <a:ext cx="987552" cy="987552"/>
          </a:xfrm>
          <a:prstGeom prst="rect">
            <a:avLst/>
          </a:prstGeom>
        </p:spPr>
      </p:pic>
      <p:pic>
        <p:nvPicPr>
          <p:cNvPr id="11" name="Picture 10" descr="partner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8" y="4562856"/>
            <a:ext cx="1473481" cy="594360"/>
          </a:xfrm>
          <a:prstGeom prst="rect">
            <a:avLst/>
          </a:prstGeom>
        </p:spPr>
      </p:pic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528" y="4325112"/>
            <a:ext cx="1278532" cy="1060704"/>
          </a:xfrm>
          <a:prstGeom prst="rect">
            <a:avLst/>
          </a:prstGeom>
        </p:spPr>
      </p:pic>
      <p:pic>
        <p:nvPicPr>
          <p:cNvPr id="13" name="Picture 12" descr="white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664" y="4471416"/>
            <a:ext cx="602502" cy="594360"/>
          </a:xfrm>
          <a:prstGeom prst="rect">
            <a:avLst/>
          </a:prstGeom>
        </p:spPr>
      </p:pic>
      <p:pic>
        <p:nvPicPr>
          <p:cNvPr id="14" name="Picture 13" descr="black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776" y="4462272"/>
            <a:ext cx="493776" cy="493776"/>
          </a:xfrm>
          <a:prstGeom prst="rect">
            <a:avLst/>
          </a:prstGeom>
        </p:spPr>
      </p:pic>
      <p:pic>
        <p:nvPicPr>
          <p:cNvPr id="15" name="Picture 14" descr="noun-tshirt-446423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7184" y="4471416"/>
            <a:ext cx="594360" cy="594360"/>
          </a:xfrm>
          <a:prstGeom prst="rect">
            <a:avLst/>
          </a:prstGeom>
        </p:spPr>
      </p:pic>
      <p:pic>
        <p:nvPicPr>
          <p:cNvPr id="16" name="Picture 15" descr="noun-tshirt-1395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6720" y="4471416"/>
            <a:ext cx="594360" cy="594360"/>
          </a:xfrm>
          <a:prstGeom prst="rect">
            <a:avLst/>
          </a:prstGeom>
        </p:spPr>
      </p:pic>
      <p:pic>
        <p:nvPicPr>
          <p:cNvPr id="17" name="Picture 16" descr="noun-door-99512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3536" y="4471416"/>
            <a:ext cx="594360" cy="594360"/>
          </a:xfrm>
          <a:prstGeom prst="rect">
            <a:avLst/>
          </a:prstGeom>
        </p:spPr>
      </p:pic>
      <p:pic>
        <p:nvPicPr>
          <p:cNvPr id="18" name="Picture 17" descr="noun-windows-112761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36808" y="4462272"/>
            <a:ext cx="594360" cy="594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16568" y="4379976"/>
            <a:ext cx="704088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/>
            </a:pPr>
            <a: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Guía de iconos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12" y="1133856"/>
            <a:ext cx="135331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Señal: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4224" y="1133856"/>
            <a:ext cx="1755648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Evaluar: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512" y="3794760"/>
            <a:ext cx="130759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Compartir: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8344" y="3794760"/>
            <a:ext cx="1545336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 i="1"/>
            </a:pPr>
            <a:r>
              <a:t>Va 1.º: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104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el pulgar, bájalo cuando estés listo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543" y="2560320"/>
            <a:ext cx="1078992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levántate, siéntate cuando estés listo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3280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la mano, bájala cuando estés listo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2856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mano en la cabeza, bájala cuando estés listo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4224" y="2752344"/>
            <a:ext cx="978408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al azar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0688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un estudiante de cada grupo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40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todos los estudiantes escriben la respuesta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5528" y="5138928"/>
            <a:ext cx="1536192" cy="950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compañero más cercano o con el compañero más lejano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1800" y="5449824"/>
            <a:ext cx="1444752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grupo de la mesa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29784" y="5065776"/>
            <a:ext cx="9144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claro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0176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oscuro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7728" y="5065776"/>
            <a:ext cx="11430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clara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2983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oscura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59368" y="5065776"/>
            <a:ext cx="139903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Estudiante A (editable)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11512" y="5065776"/>
            <a:ext cx="115214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puerta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4784" y="5065776"/>
            <a:ext cx="112471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ventana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oc6e060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Elija una hipótesis: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Yo creo…</a:t>
            </a:r>
            <a:br/>
          </a:p>
          <a:p>
            <a:pPr>
              <a:defRPr i="1" sz="1800"/>
            </a:pPr>
            <a:r>
              <a:t>•   Basado en ______, yo creo…</a:t>
            </a:r>
            <a:br/>
          </a:p>
          <a:p>
            <a:pPr>
              <a:defRPr i="1" sz="1800"/>
            </a:pPr>
            <a:r>
              <a:t>•   ______ me hace pensar ______ porque…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688336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6e060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2569464"/>
            <a:ext cx="2752344" cy="2066543"/>
          </a:xfrm>
          <a:prstGeom prst="rect">
            <a:avLst/>
          </a:prstGeom>
        </p:spPr>
      </p:pic>
      <p:pic>
        <p:nvPicPr>
          <p:cNvPr id="3" name="Picture 2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28" y="5093208"/>
            <a:ext cx="2057400" cy="832104"/>
          </a:xfrm>
          <a:prstGeom prst="rect">
            <a:avLst/>
          </a:prstGeom>
        </p:spPr>
      </p:pic>
      <p:pic>
        <p:nvPicPr>
          <p:cNvPr id="4" name="Picture 3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4974336"/>
            <a:ext cx="1060704" cy="1060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95928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Mapa de palabras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65760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Haz un mapa de palabras conectando </a:t>
            </a:r>
            <a:r>
              <a:rPr b="1">
                <a:solidFill>
                  <a:srgbClr val="7030A0"/>
                </a:solidFill>
              </a:rPr>
              <a:t>Montañas del Himalaya</a:t>
            </a:r>
            <a:r>
              <a:t> con otras 3-5 palabras de vocabulario.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46504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t>Al lado de cada línea de conexión, describe cómo se relacionan las dos palabras.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191256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i="1"/>
            </a:pPr>
            <a:r>
              <a:t>Trabaja con un compañero o comparte tu mapa de palabras con un compañero cuando termines. 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7104" y="2569464"/>
            <a:ext cx="2752344" cy="2066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 flipH="1" flipV="1">
            <a:off x="5596128" y="1600200"/>
            <a:ext cx="95097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 flipV="1">
            <a:off x="9299448" y="1600200"/>
            <a:ext cx="960120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 flipH="1" flipV="1">
            <a:off x="9299448" y="4636008"/>
            <a:ext cx="923544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 flipV="1">
            <a:off x="5687568" y="4636008"/>
            <a:ext cx="85953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17" name="Picture 16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18" name="Picture 17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19" name="Picture 18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0" name="Picture 19" descr="Soc6e057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752" y="658368"/>
            <a:ext cx="1438656" cy="1078992"/>
          </a:xfrm>
          <a:prstGeom prst="rect">
            <a:avLst/>
          </a:prstGeom>
        </p:spPr>
      </p:pic>
      <p:sp>
        <p:nvSpPr>
          <p:cNvPr id="21" name="Oval 20"/>
          <p:cNvSpPr/>
          <p:nvPr/>
        </p:nvSpPr>
        <p:spPr>
          <a:xfrm>
            <a:off x="9537192" y="658368"/>
            <a:ext cx="1837943" cy="960120"/>
          </a:xfrm>
          <a:prstGeom prst="ellipse">
            <a:avLst/>
          </a:prstGeom>
          <a:solidFill>
            <a:srgbClr val="FFC9C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2" name="Oval 21"/>
          <p:cNvSpPr/>
          <p:nvPr/>
        </p:nvSpPr>
        <p:spPr>
          <a:xfrm>
            <a:off x="9537192" y="5559552"/>
            <a:ext cx="1837943" cy="960120"/>
          </a:xfrm>
          <a:prstGeom prst="ellipse">
            <a:avLst/>
          </a:prstGeom>
          <a:solidFill>
            <a:srgbClr val="E2F0D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3" name="Oval 22"/>
          <p:cNvSpPr/>
          <p:nvPr/>
        </p:nvSpPr>
        <p:spPr>
          <a:xfrm>
            <a:off x="4873752" y="5559552"/>
            <a:ext cx="1837943" cy="960120"/>
          </a:xfrm>
          <a:prstGeom prst="ellipse">
            <a:avLst/>
          </a:prstGeom>
          <a:solidFill>
            <a:srgbClr val="DEEBF7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6e060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una oración usando cualquiera de los inicios de oración: </a:t>
            </a:r>
            <a:r>
              <a:rPr i="1"/>
              <a:t>
El término </a:t>
            </a:r>
            <a:r>
              <a:rPr b="1">
                <a:solidFill>
                  <a:srgbClr val="7030A0"/>
                </a:solidFill>
              </a:rPr>
              <a:t>Montañas del Himalaya...</a:t>
            </a:r>
            <a:r>
              <a:rPr i="1"/>
              <a:t>
De esta visual, puedo inferir… </a:t>
            </a:r>
            <a:r>
              <a:rPr i="0"/>
              <a:t>(usa </a:t>
            </a:r>
            <a:r>
              <a:rPr b="1">
                <a:solidFill>
                  <a:srgbClr val="7030A0"/>
                </a:solidFill>
              </a:rPr>
              <a:t>Montañas del Himalaya</a:t>
            </a:r>
            <a:r>
              <a:rPr i="0"/>
              <a:t> en tu respuesta)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6e060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Busca otro estudiante y agrega su oración a la tuya usando una palabra de transición:​</a:t>
            </a:r>
            <a:r>
              <a:rPr sz="1600"/>
              <a:t>
• </a:t>
            </a:r>
            <a:r>
              <a:rPr sz="2400" i="1"/>
              <a:t>También, …</a:t>
            </a:r>
            <a:r>
              <a:rPr sz="1600"/>
              <a:t>
• </a:t>
            </a:r>
            <a:r>
              <a:rPr sz="2400" i="1"/>
              <a:t>Además, …</a:t>
            </a:r>
            <a:r>
              <a:rPr sz="1600"/>
              <a:t>
• </a:t>
            </a:r>
            <a:r>
              <a:rPr sz="2400" i="1"/>
              <a:t>Adicionalmente, …</a:t>
            </a:r>
            <a:r>
              <a:rPr sz="1600"/>
              <a:t>
• </a:t>
            </a:r>
            <a:r>
              <a:rPr sz="2400" i="1"/>
              <a:t>Por ejemplo, …</a:t>
            </a:r>
            <a:r>
              <a:rPr sz="1600"/>
              <a:t>
• </a:t>
            </a:r>
            <a:r>
              <a:rPr sz="2400" i="1"/>
              <a:t>Por último, …</a:t>
            </a:r>
            <a:r>
              <a:rPr sz="1600"/>
              <a:t>
• </a:t>
            </a:r>
            <a:r>
              <a:rPr sz="2400" i="1"/>
              <a:t>Por lo tanto, …</a:t>
            </a:r>
            <a:r>
              <a:rPr sz="2400"/>
              <a:t>
Repite 2 a 4 veces.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6e060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Escritura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Escribe un párrafo que describa  </a:t>
            </a:r>
            <a:r>
              <a:rPr b="1">
                <a:solidFill>
                  <a:srgbClr val="7030A0"/>
                </a:solidFill>
              </a:rPr>
              <a:t>Montañas del Himalaya</a:t>
            </a:r>
            <a:r>
              <a:t>.
Incluye otras 3-5 palabras de vocabulario en tu párrafo. Puedes incluir los siguientes inicios de oración:​
​</a:t>
            </a:r>
            <a:r>
              <a:rPr i="1"/>
              <a:t>•   Las </a:t>
            </a:r>
            <a:r>
              <a:rPr i="1" b="1">
                <a:solidFill>
                  <a:srgbClr val="7030A0"/>
                </a:solidFill>
              </a:rPr>
              <a:t>Montañas</a:t>
            </a:r>
            <a:r>
              <a:rPr i="1"/>
              <a:t> del </a:t>
            </a:r>
            <a:r>
              <a:rPr i="1" b="1">
                <a:solidFill>
                  <a:srgbClr val="7030A0"/>
                </a:solidFill>
              </a:rPr>
              <a:t>Himalaya</a:t>
            </a:r>
            <a:r>
              <a:rPr i="1"/>
              <a:t> son…
</a:t>
            </a:r>
            <a:r>
              <a:rPr i="1"/>
              <a:t>•   Las </a:t>
            </a:r>
            <a:r>
              <a:rPr i="1" b="1">
                <a:solidFill>
                  <a:srgbClr val="7030A0"/>
                </a:solidFill>
              </a:rPr>
              <a:t>Montañas</a:t>
            </a:r>
            <a:r>
              <a:rPr i="1"/>
              <a:t> del </a:t>
            </a:r>
            <a:r>
              <a:rPr i="1" b="1">
                <a:solidFill>
                  <a:srgbClr val="7030A0"/>
                </a:solidFill>
              </a:rPr>
              <a:t>Himalaya</a:t>
            </a:r>
            <a:r>
              <a:rPr i="1"/>
              <a:t> están relacionadas con los factores del clima porque…
</a:t>
            </a:r>
            <a:r>
              <a:rPr i="1"/>
              <a:t>•   Yo creo que las </a:t>
            </a:r>
            <a:r>
              <a:rPr i="1" b="1">
                <a:solidFill>
                  <a:srgbClr val="7030A0"/>
                </a:solidFill>
              </a:rPr>
              <a:t>Montañas</a:t>
            </a:r>
            <a:r>
              <a:rPr i="1"/>
              <a:t> del </a:t>
            </a:r>
            <a:r>
              <a:rPr i="1" b="1">
                <a:solidFill>
                  <a:srgbClr val="7030A0"/>
                </a:solidFill>
              </a:rPr>
              <a:t>Himalaya</a:t>
            </a:r>
            <a:r>
              <a:rPr i="1"/>
              <a:t> afectan la densidad de población en toda Asia porque…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" y="5294376"/>
            <a:ext cx="1261872" cy="12618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2188952" cy="12984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1" i="0" sz="4000"/>
              <a:t>Adaptaciones para estudiantes recién llegados o bilingües emergentes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0312" y="1399032"/>
            <a:ext cx="2496312" cy="273405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806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ounded Rectangle 3"/>
          <p:cNvSpPr/>
          <p:nvPr/>
        </p:nvSpPr>
        <p:spPr>
          <a:xfrm>
            <a:off x="2825496" y="1399032"/>
            <a:ext cx="3200400" cy="3456432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ounded Rectangle 4"/>
          <p:cNvSpPr/>
          <p:nvPr/>
        </p:nvSpPr>
        <p:spPr>
          <a:xfrm>
            <a:off x="6144768" y="1298448"/>
            <a:ext cx="5916168" cy="1435608"/>
          </a:xfrm>
          <a:prstGeom prst="roundRect">
            <a:avLst/>
          </a:prstGeom>
          <a:solidFill>
            <a:srgbClr val="EADCF4"/>
          </a:solidFill>
          <a:ln w="38100">
            <a:solidFill>
              <a:srgbClr val="702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ounded Rectangle 5"/>
          <p:cNvSpPr/>
          <p:nvPr/>
        </p:nvSpPr>
        <p:spPr>
          <a:xfrm>
            <a:off x="6565392" y="2807208"/>
            <a:ext cx="4992624" cy="1563624"/>
          </a:xfrm>
          <a:prstGeom prst="roundRect">
            <a:avLst/>
          </a:prstGeom>
          <a:solidFill>
            <a:srgbClr val="FBE5D6"/>
          </a:solidFill>
          <a:ln w="38100">
            <a:solidFill>
              <a:srgbClr val="843C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ounded Rectangle 6"/>
          <p:cNvSpPr/>
          <p:nvPr/>
        </p:nvSpPr>
        <p:spPr>
          <a:xfrm>
            <a:off x="137160" y="4956048"/>
            <a:ext cx="6464808" cy="1755648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3857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ounded Rectangle 7"/>
          <p:cNvSpPr/>
          <p:nvPr/>
        </p:nvSpPr>
        <p:spPr>
          <a:xfrm>
            <a:off x="6793992" y="4617720"/>
            <a:ext cx="5321808" cy="1755648"/>
          </a:xfrm>
          <a:prstGeom prst="roundRect">
            <a:avLst/>
          </a:prstGeom>
          <a:solidFill>
            <a:srgbClr val="DEEBF7"/>
          </a:solidFill>
          <a:ln w="38100">
            <a:solidFill>
              <a:srgbClr val="1F4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2" y="1527048"/>
            <a:ext cx="2496312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Siéntelos junto a los estudiantes que siguen las instrucciones bien</a:t>
            </a:r>
            <a:r>
              <a:rPr b="0" i="0" sz="1800"/>
              <a:t>, estos entonces pueden modelar el proceso durante las discusiones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768" y="1399032"/>
            <a:ext cx="5001768" cy="11978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1800"/>
              <a:t>Haga que los estudiantes </a:t>
            </a:r>
            <a:r>
              <a:rPr b="1" i="0" sz="1800"/>
              <a:t>repitan las palabras de vocabulario</a:t>
            </a:r>
            <a:r>
              <a:rPr b="0" i="0" sz="1800"/>
              <a:t> después de ti, pronunciándolas </a:t>
            </a:r>
            <a:r>
              <a:rPr b="1" i="0" sz="1800"/>
              <a:t>juntos como clase</a:t>
            </a:r>
            <a:r>
              <a:rPr b="0" i="0" sz="1800"/>
              <a:t>. Es aún más efectivo para los principiantes si </a:t>
            </a:r>
            <a:r>
              <a:rPr b="1" i="0" sz="1800"/>
              <a:t>divides cada sílaba</a:t>
            </a:r>
            <a:r>
              <a:rPr b="0" i="0" sz="1800"/>
              <a:t> mientras señalas tu boca.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1424" y="4617720"/>
            <a:ext cx="4343400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Permita que los estudiantes translingüen</a:t>
            </a:r>
            <a:r>
              <a:rPr b="0" i="0" sz="1800"/>
              <a:t>, o usen varios idiomas dentro de una sola oración. </a:t>
            </a:r>
            <a:r>
              <a:rPr b="1" i="0" sz="1800"/>
              <a:t>Enfatice que usen la palabra de vocabulario tal como se presenta</a:t>
            </a:r>
            <a:r>
              <a:rPr b="0" i="0" sz="1800"/>
              <a:t> y anime a los estudiantes a expresarse de la manera que les resulte más cómoda.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536" y="2843784"/>
            <a:ext cx="3867912" cy="1481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1800"/>
              <a:t>Haga que los estudiantes participen en conversaciones estructuradas, pero </a:t>
            </a:r>
            <a:r>
              <a:rPr b="1" i="0" sz="1800"/>
              <a:t>asegúrese de que estén listos antes de incluirlos en el grupo de aleatorización</a:t>
            </a:r>
            <a:r>
              <a:rPr b="0" i="0" sz="1800"/>
              <a:t> para ser llamados en toda la clase.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074920"/>
            <a:ext cx="5184648" cy="1353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Comparta las imágenes y los inicios de oraciones</a:t>
            </a:r>
            <a:r>
              <a:rPr b="0" i="0" sz="1800"/>
              <a:t> con los estudiantes </a:t>
            </a:r>
            <a:r>
              <a:rPr b="1" i="0" sz="1800"/>
              <a:t>el día anterior</a:t>
            </a:r>
            <a:r>
              <a:rPr b="0" i="0" sz="1800"/>
              <a:t> y haga que escriban sus respuestas.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1399032"/>
            <a:ext cx="3118104" cy="30449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</a:p>
          <a:p>
            <a:r>
              <a:t>Si los inicios de las oraciones son complejos,</a:t>
            </a:r>
          </a:p>
          <a:p>
            <a:r>
              <a:rPr b="1"/>
              <a:t>anime a los estudiantes a usar: </a:t>
            </a:r>
          </a:p>
          <a:p>
            <a:r>
              <a:rPr>
                <a:solidFill>
                  <a:srgbClr val="843C0C"/>
                </a:solidFill>
              </a:rPr>
              <a:t>Observacional:</a:t>
            </a:r>
          </a:p>
          <a:p>
            <a:r>
              <a:rPr i="1">
                <a:solidFill>
                  <a:srgbClr val="C55A11"/>
                </a:solidFill>
              </a:rPr>
              <a:t>Yo noto… o [palabra] es…</a:t>
            </a:r>
          </a:p>
          <a:p>
            <a:r>
              <a:rPr>
                <a:solidFill>
                  <a:srgbClr val="7030A0"/>
                </a:solidFill>
              </a:rPr>
              <a:t>Relacional:</a:t>
            </a:r>
          </a:p>
          <a:p>
            <a:r>
              <a:rPr i="1">
                <a:solidFill>
                  <a:srgbClr val="954ECA"/>
                </a:solidFill>
              </a:rPr>
              <a:t>[palabra #1] es…, pero [palabra #2] es…</a:t>
            </a:r>
          </a:p>
          <a:p>
            <a:r>
              <a:rPr>
                <a:solidFill>
                  <a:srgbClr val="1F4E79"/>
                </a:solidFill>
              </a:rPr>
              <a:t>Inferencial:</a:t>
            </a:r>
          </a:p>
          <a:p>
            <a:r>
              <a:rPr i="1">
                <a:solidFill>
                  <a:srgbClr val="2E75B6"/>
                </a:solidFill>
              </a:rPr>
              <a:t>Yo creo que [palabra]… o Yo predigo que [palabra]…</a:t>
            </a:r>
          </a:p>
        </p:txBody>
      </p:sp>
      <p:pic>
        <p:nvPicPr>
          <p:cNvPr id="15" name="Picture 14" descr="stud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3154680"/>
            <a:ext cx="978408" cy="978408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28" y="3118104"/>
            <a:ext cx="969264" cy="969264"/>
          </a:xfrm>
          <a:prstGeom prst="rect">
            <a:avLst/>
          </a:prstGeom>
        </p:spPr>
      </p:pic>
      <p:pic>
        <p:nvPicPr>
          <p:cNvPr id="17" name="Picture 16" descr="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08" y="5157216"/>
            <a:ext cx="1052067" cy="1042415"/>
          </a:xfrm>
          <a:prstGeom prst="rect">
            <a:avLst/>
          </a:prstGeom>
        </p:spPr>
      </p:pic>
      <p:pic>
        <p:nvPicPr>
          <p:cNvPr id="18" name="Picture 17" descr="sitting_stud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5733288"/>
            <a:ext cx="768096" cy="768096"/>
          </a:xfrm>
          <a:prstGeom prst="rect">
            <a:avLst/>
          </a:prstGeom>
        </p:spPr>
      </p:pic>
      <p:pic>
        <p:nvPicPr>
          <p:cNvPr id="19" name="Picture 18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64" y="1709928"/>
            <a:ext cx="795051" cy="457200"/>
          </a:xfrm>
          <a:prstGeom prst="rect">
            <a:avLst/>
          </a:prstGeom>
        </p:spPr>
      </p:pic>
      <p:pic>
        <p:nvPicPr>
          <p:cNvPr id="20" name="Picture 19" descr="s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6464808"/>
            <a:ext cx="565265" cy="310896"/>
          </a:xfrm>
          <a:prstGeom prst="rect">
            <a:avLst/>
          </a:prstGeom>
        </p:spPr>
      </p:pic>
      <p:pic>
        <p:nvPicPr>
          <p:cNvPr id="21" name="Picture 20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04" y="6510528"/>
            <a:ext cx="1967537" cy="237744"/>
          </a:xfrm>
          <a:prstGeom prst="rect">
            <a:avLst/>
          </a:prstGeom>
        </p:spPr>
      </p:pic>
      <p:pic>
        <p:nvPicPr>
          <p:cNvPr id="22" name="Picture 21" descr="bubble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648" y="4809744"/>
            <a:ext cx="1115568" cy="393192"/>
          </a:xfrm>
          <a:prstGeom prst="rect">
            <a:avLst/>
          </a:prstGeom>
        </p:spPr>
      </p:pic>
      <p:pic>
        <p:nvPicPr>
          <p:cNvPr id="23" name="Picture 22" descr="bubbl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648" y="5276088"/>
            <a:ext cx="1115568" cy="393192"/>
          </a:xfrm>
          <a:prstGeom prst="rect">
            <a:avLst/>
          </a:prstGeom>
        </p:spPr>
      </p:pic>
      <p:pic>
        <p:nvPicPr>
          <p:cNvPr id="24" name="Picture 23" descr="b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096" y="4654296"/>
            <a:ext cx="800901" cy="539496"/>
          </a:xfrm>
          <a:prstGeom prst="rect">
            <a:avLst/>
          </a:prstGeom>
        </p:spPr>
      </p:pic>
      <p:pic>
        <p:nvPicPr>
          <p:cNvPr id="25" name="Picture 24" descr="b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096" y="5193792"/>
            <a:ext cx="770311" cy="5394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Calentamiento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4" name="Picture 3" descr="bracket1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658368"/>
            <a:ext cx="935694" cy="758952"/>
          </a:xfrm>
          <a:prstGeom prst="rect">
            <a:avLst/>
          </a:prstGeom>
        </p:spPr>
      </p:pic>
      <p:pic>
        <p:nvPicPr>
          <p:cNvPr id="5" name="Picture 4" descr="pac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832104"/>
            <a:ext cx="795051" cy="457200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32104"/>
            <a:ext cx="457200" cy="457200"/>
          </a:xfrm>
          <a:prstGeom prst="rect">
            <a:avLst/>
          </a:prstGeom>
        </p:spPr>
      </p:pic>
      <p:pic>
        <p:nvPicPr>
          <p:cNvPr id="7" name="Picture 6" descr="eye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0" y="1920240"/>
            <a:ext cx="758952" cy="758952"/>
          </a:xfrm>
          <a:prstGeom prst="rect">
            <a:avLst/>
          </a:prstGeom>
        </p:spPr>
      </p:pic>
      <p:pic>
        <p:nvPicPr>
          <p:cNvPr id="8" name="Picture 7" descr="question_clou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9696" y="4279392"/>
            <a:ext cx="886968" cy="914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8288" y="1645920"/>
            <a:ext cx="3063240" cy="378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b="1"/>
              <a:t>5 cosas que notas en esta imagen.
</a:t>
            </a:r>
            <a:r>
              <a:rPr i="1"/>
              <a:t>Yo noto…
</a:t>
            </a:r>
            <a:r>
              <a:rPr b="1"/>
              <a:t>1 cosa que te preguntas sobre esta imagen.
</a:t>
            </a:r>
            <a:r>
              <a:rPr i="1"/>
              <a:t>Me pregunto…</a:t>
            </a:r>
          </a:p>
        </p:txBody>
      </p:sp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11" name="Picture 10" descr="Soc6e060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904" y="109728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contenido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4904" y="2066543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lenguaje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" y="704088"/>
            <a:ext cx="5486400" cy="4663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Hoy aprenderemos acerca del término </a:t>
            </a:r>
            <a:r>
              <a:rPr b="1">
                <a:solidFill>
                  <a:srgbClr val="800080"/>
                </a:solidFill>
              </a:rPr>
              <a:t>Montañas del Himalaya.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2670048"/>
            <a:ext cx="5486400" cy="3044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En oraciones completas:</a:t>
            </a:r>
            <a:br/>
            <a:br/>
            <a:r>
              <a:rPr b="1"/>
              <a:t>¿Cómo crees que las Montañas del Himalaya afectan la densidad de población en toda Asia?</a:t>
            </a:r>
            <a:r>
              <a:t>
</a:t>
            </a:r>
            <a:r>
              <a:rPr i="1"/>
              <a:t>Yo creo que las Montañas del Himalaya afectan la densidad de población en toda Asia porque…</a:t>
            </a:r>
            <a:r>
              <a:t>
Usa las palabras de vocabulario a la derecha en tu respuesta.</a:t>
            </a:r>
          </a:p>
        </p:txBody>
      </p:sp>
      <p:pic>
        <p:nvPicPr>
          <p:cNvPr id="7" name="Picture 6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8" name="Picture 7" descr="Soc6e060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9" name="Picture 8" descr="Soc6e057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10" name="Picture 9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60920" y="2642616"/>
            <a:ext cx="1199803" cy="689956"/>
          </a:xfrm>
          <a:prstGeom prst="rect">
            <a:avLst/>
          </a:prstGeom>
        </p:spPr>
      </p:pic>
      <p:pic>
        <p:nvPicPr>
          <p:cNvPr id="11" name="Picture 10" descr="bracket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88736" y="2642616"/>
            <a:ext cx="969264" cy="758952"/>
          </a:xfrm>
          <a:prstGeom prst="rect">
            <a:avLst/>
          </a:prstGeom>
        </p:spPr>
      </p:pic>
      <p:pic>
        <p:nvPicPr>
          <p:cNvPr id="12" name="Picture 11" descr="noun-write-143972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62472" y="2688336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" y="109728"/>
            <a:ext cx="548640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800"/>
              <a:t>¿Cómo crees que las </a:t>
            </a:r>
            <a:r>
              <a:rPr b="1" sz="2800">
                <a:solidFill>
                  <a:srgbClr val="7030A0"/>
                </a:solidFill>
              </a:rPr>
              <a:t>Montañas</a:t>
            </a:r>
            <a:r>
              <a:rPr b="1" sz="2800"/>
              <a:t> del </a:t>
            </a:r>
            <a:r>
              <a:rPr b="1" sz="2800">
                <a:solidFill>
                  <a:srgbClr val="7030A0"/>
                </a:solidFill>
              </a:rPr>
              <a:t>Himalaya</a:t>
            </a:r>
            <a:r>
              <a:rPr b="1" sz="2800"/>
              <a:t> afectan la densidad de población en toda Asia?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" y="2724912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/>
            </a:pPr>
            <a:r>
              <a:t>Elige un comienzo de oración para compartir: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04" y="2834640"/>
            <a:ext cx="8641080" cy="34198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Creo que la pregunta está pidiendo...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significa...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 imagen me hace pensar en... porque...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es importante para la pregunta porque...</a:t>
            </a:r>
          </a:p>
        </p:txBody>
      </p:sp>
      <p:pic>
        <p:nvPicPr>
          <p:cNvPr id="7" name="Picture 6" descr="Soc6e060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8" name="Picture 7" descr="Soc6e057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9" name="Picture 8" descr="es_signal_horizontal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1408" y="5486400"/>
            <a:ext cx="6963294" cy="1277389"/>
          </a:xfrm>
          <a:prstGeom prst="rect">
            <a:avLst/>
          </a:prstGeom>
        </p:spPr>
      </p:pic>
      <p:pic>
        <p:nvPicPr>
          <p:cNvPr id="10" name="Picture 9" descr="green_b_1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28416" y="5495544"/>
            <a:ext cx="498763" cy="404552"/>
          </a:xfrm>
          <a:prstGeom prst="rect">
            <a:avLst/>
          </a:prstGeom>
        </p:spPr>
      </p:pic>
      <p:pic>
        <p:nvPicPr>
          <p:cNvPr id="11" name="Picture 10" descr="green_b_2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95160" y="5541264"/>
            <a:ext cx="313112" cy="313112"/>
          </a:xfrm>
          <a:prstGeom prst="rect">
            <a:avLst/>
          </a:prstGeom>
        </p:spPr>
      </p:pic>
      <p:pic>
        <p:nvPicPr>
          <p:cNvPr id="12" name="Picture 11" descr="green_b_3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46704" y="6208776"/>
            <a:ext cx="795250" cy="543098"/>
          </a:xfrm>
          <a:prstGeom prst="rect">
            <a:avLst/>
          </a:prstGeom>
        </p:spPr>
      </p:pic>
      <p:pic>
        <p:nvPicPr>
          <p:cNvPr id="13" name="Picture 12" descr="green_b_4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76872" y="6199632"/>
            <a:ext cx="435032" cy="587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6e060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6e057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oc6e060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9" name="Picture 8" descr="gro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0" name="Picture 9" descr="white-sho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black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2" name="Picture 11" descr="noun-tshirt-446423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tshirt-13953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door-9951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windows-112761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7" name="Picture 16" descr="group_standup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8" name="Picture 17" descr="noun-write-14397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4" name="Connector 23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6" name="Picture 25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7" name="Picture 26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865376" y="5413248"/>
            <a:ext cx="274320" cy="274320"/>
          </a:xfrm>
          <a:prstGeom prst="rect">
            <a:avLst/>
          </a:prstGeom>
        </p:spPr>
      </p:pic>
      <p:pic>
        <p:nvPicPr>
          <p:cNvPr id="28" name="Picture 27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son las </a:t>
            </a:r>
            <a:r>
              <a:rPr b="1">
                <a:solidFill>
                  <a:srgbClr val="7030A0"/>
                </a:solidFill>
              </a:rPr>
              <a:t>Montañas</a:t>
            </a:r>
            <a:r>
              <a:t> del </a:t>
            </a:r>
            <a:r>
              <a:rPr b="1">
                <a:solidFill>
                  <a:srgbClr val="7030A0"/>
                </a:solidFill>
              </a:rPr>
              <a:t>Himalaya</a:t>
            </a:r>
            <a:r>
              <a:t>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Las </a:t>
            </a:r>
            <a:r>
              <a:rPr b="1">
                <a:solidFill>
                  <a:srgbClr val="7030A0"/>
                </a:solidFill>
              </a:rPr>
              <a:t>Montañas</a:t>
            </a:r>
            <a:r>
              <a:t> del </a:t>
            </a:r>
            <a:r>
              <a:rPr b="1">
                <a:solidFill>
                  <a:srgbClr val="7030A0"/>
                </a:solidFill>
              </a:rPr>
              <a:t>Himalaya</a:t>
            </a:r>
            <a:r>
              <a:t> son…</a:t>
            </a:r>
          </a:p>
        </p:txBody>
      </p:sp>
      <p:pic>
        <p:nvPicPr>
          <p:cNvPr id="32" name="Picture 31" descr="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