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55.png"/><Relationship Id="rId20" Type="http://schemas.openxmlformats.org/officeDocument/2006/relationships/image" Target="../media/image56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55.png"/><Relationship Id="rId20" Type="http://schemas.openxmlformats.org/officeDocument/2006/relationships/image" Target="../media/image56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3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3e021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son los </a:t>
            </a:r>
            <a:r>
              <a:rPr b="1">
                <a:solidFill>
                  <a:srgbClr val="7030A0"/>
                </a:solidFill>
              </a:rPr>
              <a:t>elementos cartográficos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</a:t>
            </a:r>
            <a:r>
              <a:rPr b="1">
                <a:solidFill>
                  <a:srgbClr val="7030A0"/>
                </a:solidFill>
              </a:rPr>
              <a:t>elementos cartográficos</a:t>
            </a:r>
            <a:r>
              <a:t> son…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oc3e021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oc3e012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una </a:t>
            </a:r>
            <a:r>
              <a:rPr b="1">
                <a:solidFill>
                  <a:srgbClr val="7030A0"/>
                </a:solidFill>
              </a:rPr>
              <a:t>rosa de los vientos</a:t>
            </a:r>
            <a:r>
              <a:t> con los </a:t>
            </a:r>
            <a:r>
              <a:rPr b="1">
                <a:solidFill>
                  <a:srgbClr val="7030A0"/>
                </a:solidFill>
              </a:rPr>
              <a:t>elementos del mapa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rosa de los vientos</a:t>
            </a:r>
            <a:r>
              <a:t> se relaciona con los </a:t>
            </a:r>
            <a:r>
              <a:rPr b="1">
                <a:solidFill>
                  <a:srgbClr val="7030A0"/>
                </a:solidFill>
              </a:rPr>
              <a:t>elementos del mapa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2500" b="1"/>
              <a:t>¿Cómo ayuda el uso de una </a:t>
            </a:r>
            <a:r>
              <a:rPr sz="2500" b="1">
                <a:solidFill>
                  <a:srgbClr val="7030A0"/>
                </a:solidFill>
              </a:rPr>
              <a:t>rosa de los vientos</a:t>
            </a:r>
            <a:r>
              <a:rPr sz="2500" b="1"/>
              <a:t> a las personas a seguir direcciones en el mundo real?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2500" i="1"/>
              <a:t>El uso de una </a:t>
            </a:r>
            <a:r>
              <a:rPr sz="2500" b="1" i="1">
                <a:solidFill>
                  <a:srgbClr val="7030A0"/>
                </a:solidFill>
              </a:rPr>
              <a:t>rosa de los vientos</a:t>
            </a:r>
            <a:r>
              <a:rPr sz="2500" i="1"/>
              <a:t> ayuda a las personas a seguir direcciones porque…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oc3e01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3e02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3e012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gol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gol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gold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gold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ayuda el uso de una </a:t>
            </a:r>
            <a:r>
              <a:rPr b="1">
                <a:solidFill>
                  <a:srgbClr val="7030A0"/>
                </a:solidFill>
              </a:rPr>
              <a:t>rosa de los vientos</a:t>
            </a:r>
            <a:r>
              <a:t> a las personas a seguir direcciones en el mundo real?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uso de una </a:t>
            </a:r>
            <a:r>
              <a:rPr b="1">
                <a:solidFill>
                  <a:srgbClr val="7030A0"/>
                </a:solidFill>
              </a:rPr>
              <a:t>rosa de los vientos</a:t>
            </a:r>
            <a:r>
              <a:t> ayuda a las personas a seguir direcciones porque…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100"/>
              <a:t>Use cualquiera o todas las actividades en las siguientes diapositivas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Evidencia-Afirmación-Razonamiento</a:t>
            </a:r>
          </a:p>
          <a:p>
            <a:pPr algn="l"/>
            <a:r>
              <a:rPr b="0" i="1" sz="2000"/>
              <a:t>Haga que los estudiantes formulen una pregunta y luego la respondan con una afirmación y un razonamiento basado en evidencias.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3e01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rosa de los vientos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rosa de los vientos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3e01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rosa de los vientos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rosa de los vientos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rosa de los vientos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3e01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rosa de los vientos.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3e012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3e01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694944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Elije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000" b="1" u="sng"/>
            </a:pPr>
            <a:r>
              <a:rPr b="1" u="sng" sz="2000">
                <a:solidFill>
                  <a:srgbClr val="C55A11"/>
                </a:solidFill>
              </a:rPr>
              <a:t>Evidencia</a:t>
            </a:r>
            <a:r>
              <a:rPr b="1" u="sng" sz="2000"/>
              <a:t> – </a:t>
            </a:r>
            <a:r>
              <a:rPr b="1" u="sng" sz="2000">
                <a:solidFill>
                  <a:srgbClr val="2E75B6"/>
                </a:solidFill>
              </a:rPr>
              <a:t>Afirmación</a:t>
            </a:r>
            <a:r>
              <a:rPr b="1" u="sng" sz="2000"/>
              <a:t> – </a:t>
            </a:r>
            <a:r>
              <a:rPr b="1" u="sng" sz="2000"/>
              <a:t>Razonamiento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0607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Algo que no sé es…</a:t>
            </a:r>
            <a:br/>
          </a:p>
          <a:p>
            <a:pPr>
              <a:defRPr i="1" sz="1800"/>
            </a:pPr>
            <a:r>
              <a:t>•   Algo que me pregunto es…</a:t>
            </a:r>
            <a:br/>
          </a:p>
          <a:p>
            <a:pPr>
              <a:defRPr i="1" sz="1800"/>
            </a:pPr>
            <a:r>
              <a:t>•   No entendí cuando hablamos acerca de ______.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gol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68680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gol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gol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gol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7782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3e01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000" b="1" u="sng"/>
            </a:pPr>
            <a:r>
              <a:rPr b="1" u="sng" sz="2000">
                <a:solidFill>
                  <a:srgbClr val="C55A11"/>
                </a:solidFill>
              </a:rPr>
              <a:t>Evidencia</a:t>
            </a:r>
            <a:r>
              <a:rPr b="1" u="sng" sz="2000"/>
              <a:t> – </a:t>
            </a:r>
            <a:r>
              <a:rPr b="1" u="sng" sz="2000">
                <a:solidFill>
                  <a:srgbClr val="2E75B6"/>
                </a:solidFill>
              </a:rPr>
              <a:t>Afirmación</a:t>
            </a:r>
            <a:r>
              <a:rPr b="1" u="sng" sz="2000"/>
              <a:t> – </a:t>
            </a:r>
            <a:r>
              <a:rPr b="1" u="sng" sz="2000"/>
              <a:t>Razonamiento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685800"/>
            <a:ext cx="3044952" cy="2331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b="1" i="0"/>
            </a:pPr>
            <a:r>
              <a:rPr sz="1800" u="sng"/>
              <a:t>Proporciona </a:t>
            </a:r>
            <a:r>
              <a:rPr sz="1800" b="1" u="sng">
                <a:solidFill>
                  <a:srgbClr val="C55A11"/>
                </a:solidFill>
              </a:rPr>
              <a:t>Evidencia:</a:t>
            </a:r>
          </a:p>
          <a:p>
            <a:pPr>
              <a:defRPr sz="1800" b="0" i="1"/>
            </a:pPr>
            <a:r>
              <a:rPr sz="1800" i="1">
                <a:solidFill>
                  <a:srgbClr val="C55A11"/>
                </a:solidFill>
              </a:rPr>
              <a:t>•   Veo que…</a:t>
            </a:r>
          </a:p>
          <a:p>
            <a:pPr>
              <a:defRPr sz="1800" b="0" i="1"/>
            </a:pPr>
            <a:r>
              <a:rPr sz="1800" i="1">
                <a:solidFill>
                  <a:srgbClr val="C55A11"/>
                </a:solidFill>
              </a:rPr>
              <a:t>•   Aprendimos que…</a:t>
            </a:r>
          </a:p>
          <a:p>
            <a:pPr>
              <a:defRPr sz="1800" b="0" i="1"/>
            </a:pPr>
            <a:r>
              <a:rPr sz="1800" i="1">
                <a:solidFill>
                  <a:srgbClr val="C55A11"/>
                </a:solidFill>
              </a:rPr>
              <a:t>•   Leí que…</a:t>
            </a:r>
          </a:p>
          <a:p>
            <a:pPr>
              <a:defRPr sz="800" b="0" i="0"/>
            </a:pPr>
            <a:r>
              <a:t> </a:t>
            </a:r>
          </a:p>
          <a:p>
            <a:pPr>
              <a:defRPr sz="1800" b="1" i="0"/>
            </a:pPr>
            <a:r>
              <a:rPr sz="1800" u="sng"/>
              <a:t>Haz una </a:t>
            </a:r>
            <a:r>
              <a:rPr sz="1800" b="1" u="sng">
                <a:solidFill>
                  <a:srgbClr val="2E75B6"/>
                </a:solidFill>
              </a:rPr>
              <a:t>Afirmación</a:t>
            </a:r>
            <a:r>
              <a:rPr sz="1800" u="sng"/>
              <a:t> con </a:t>
            </a:r>
            <a:r>
              <a:rPr sz="1800" b="1" u="sng">
                <a:solidFill>
                  <a:srgbClr val="548235"/>
                </a:solidFill>
              </a:rPr>
              <a:t>Razonamiento:</a:t>
            </a:r>
          </a:p>
          <a:p>
            <a:pPr>
              <a:defRPr sz="1800" b="0" i="1"/>
            </a:pPr>
            <a:r>
              <a:rPr sz="1800" i="1"/>
              <a:t>•   Basado en que </a:t>
            </a:r>
            <a:r>
              <a:rPr sz="1800" i="1">
                <a:solidFill>
                  <a:srgbClr val="C55A11"/>
                </a:solidFill>
              </a:rPr>
              <a:t>_______</a:t>
            </a:r>
            <a:r>
              <a:rPr sz="1800" i="1"/>
              <a:t>, </a:t>
            </a:r>
            <a:r>
              <a:rPr sz="1800" i="1">
                <a:solidFill>
                  <a:srgbClr val="2E75B6"/>
                </a:solidFill>
              </a:rPr>
              <a:t>creo…</a:t>
            </a:r>
            <a:r>
              <a:rPr sz="1800" i="1"/>
              <a:t> </a:t>
            </a:r>
            <a:r>
              <a:rPr sz="1800" i="1">
                <a:solidFill>
                  <a:srgbClr val="548235"/>
                </a:solidFill>
              </a:rPr>
              <a:t>porque…</a:t>
            </a:r>
          </a:p>
          <a:p>
            <a:pPr>
              <a:defRPr sz="1800" b="0" i="1"/>
            </a:pPr>
            <a:r>
              <a:rPr sz="1800" i="1">
                <a:solidFill>
                  <a:srgbClr val="C55A11"/>
                </a:solidFill>
              </a:rPr>
              <a:t>•   ______</a:t>
            </a:r>
            <a:r>
              <a:rPr sz="1800" i="1">
                <a:solidFill>
                  <a:srgbClr val="2E75B6"/>
                </a:solidFill>
              </a:rPr>
              <a:t> me hace pensar…</a:t>
            </a:r>
            <a:r>
              <a:rPr sz="1800" i="1"/>
              <a:t> </a:t>
            </a:r>
            <a:r>
              <a:rPr sz="1800" i="1">
                <a:solidFill>
                  <a:srgbClr val="548235"/>
                </a:solidFill>
              </a:rPr>
              <a:t>porque…</a:t>
            </a:r>
          </a:p>
        </p:txBody>
      </p:sp>
      <p:pic>
        <p:nvPicPr>
          <p:cNvPr id="26" name="Picture 25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7" name="Picture 26" descr="bracket1_gol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78608" y="4069080"/>
            <a:ext cx="466344" cy="365760"/>
          </a:xfrm>
          <a:prstGeom prst="rect">
            <a:avLst/>
          </a:prstGeom>
        </p:spPr>
      </p:pic>
      <p:pic>
        <p:nvPicPr>
          <p:cNvPr id="28" name="Picture 27" descr="bracket2_gol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9" name="Picture 28" descr="bracket3_gol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23544" y="5413248"/>
            <a:ext cx="274320" cy="274320"/>
          </a:xfrm>
          <a:prstGeom prst="rect">
            <a:avLst/>
          </a:prstGeom>
        </p:spPr>
      </p:pic>
      <p:pic>
        <p:nvPicPr>
          <p:cNvPr id="30" name="Picture 29" descr="bracket4_gol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286000" y="5943600"/>
            <a:ext cx="786384" cy="548640"/>
          </a:xfrm>
          <a:prstGeom prst="rect">
            <a:avLst/>
          </a:prstGeom>
        </p:spPr>
      </p:pic>
      <p:pic>
        <p:nvPicPr>
          <p:cNvPr id="31" name="Picture 30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3e01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3e01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3e01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rosa de los vientos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oc3e021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3e01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rosa de los vientos...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rosa de los vientos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3e01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3e01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rosa de los vientos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Una </a:t>
            </a:r>
            <a:r>
              <a:rPr i="1" b="1">
                <a:solidFill>
                  <a:srgbClr val="7030A0"/>
                </a:solidFill>
              </a:rPr>
              <a:t>rosa de los vientos</a:t>
            </a:r>
            <a:r>
              <a:rPr i="1"/>
              <a:t> es…
</a:t>
            </a:r>
            <a:r>
              <a:rPr i="1"/>
              <a:t>•   Una </a:t>
            </a:r>
            <a:r>
              <a:rPr i="1" b="1">
                <a:solidFill>
                  <a:srgbClr val="7030A0"/>
                </a:solidFill>
              </a:rPr>
              <a:t>rosa de los vientos</a:t>
            </a:r>
            <a:r>
              <a:rPr i="1"/>
              <a:t> se relaciona con los </a:t>
            </a:r>
            <a:r>
              <a:rPr i="1" b="1">
                <a:solidFill>
                  <a:srgbClr val="7030A0"/>
                </a:solidFill>
              </a:rPr>
              <a:t>elementos del mapa</a:t>
            </a:r>
            <a:r>
              <a:rPr i="1"/>
              <a:t> porque…
</a:t>
            </a:r>
            <a:r>
              <a:rPr i="1"/>
              <a:t>•   El uso de una </a:t>
            </a:r>
            <a:r>
              <a:rPr i="1" b="1">
                <a:solidFill>
                  <a:srgbClr val="7030A0"/>
                </a:solidFill>
              </a:rPr>
              <a:t>rosa de los vientos</a:t>
            </a:r>
            <a:r>
              <a:rPr i="1"/>
              <a:t> ayuda a las personas a seguir direcciones porque…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oc3e012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rosa de los vientos.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ayuda el uso de una rosa de los vientos a las personas a seguir direcciones en el mundo real?</a:t>
            </a:r>
            <a:r>
              <a:t>
</a:t>
            </a:r>
            <a:r>
              <a:rPr i="1"/>
              <a:t>El uso de una rosa de los vientos ayuda a las personas a seguir direcciones porque…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oc3e01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oc3e02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5833872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583387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2500" b="1"/>
              <a:t>¿Cómo ayuda el uso de una </a:t>
            </a:r>
            <a:r>
              <a:rPr sz="2500" b="1">
                <a:solidFill>
                  <a:srgbClr val="7030A0"/>
                </a:solidFill>
              </a:rPr>
              <a:t>rosa de los vientos</a:t>
            </a:r>
            <a:r>
              <a:rPr sz="2500" b="1"/>
              <a:t> a las personas a seguir direcciones en el mundo real?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oc3e01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3e02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3e01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3e02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oc3e012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rosa de los vientos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rosa de los vientos</a:t>
            </a:r>
            <a:r>
              <a:t> es…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