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notesSlide" Target="../notesSlides/notesSlide10.xml"/><Relationship Id="rId2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6.png"/><Relationship Id="rId24" Type="http://schemas.openxmlformats.org/officeDocument/2006/relationships/image" Target="../media/image30.png"/><Relationship Id="rId25"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0.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51.png"/><Relationship Id="rId8" Type="http://schemas.openxmlformats.org/officeDocument/2006/relationships/image" Target="../media/image52.png"/><Relationship Id="rId9" Type="http://schemas.openxmlformats.org/officeDocument/2006/relationships/image" Target="../media/image53.png"/><Relationship Id="rId10" Type="http://schemas.openxmlformats.org/officeDocument/2006/relationships/image" Target="../media/image54.png"/><Relationship Id="rId11" Type="http://schemas.openxmlformats.org/officeDocument/2006/relationships/image" Target="../media/image55.png"/><Relationship Id="rId12" Type="http://schemas.openxmlformats.org/officeDocument/2006/relationships/image" Target="../media/image56.png"/><Relationship Id="rId1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7.png"/><Relationship Id="rId22" Type="http://schemas.openxmlformats.org/officeDocument/2006/relationships/image" Target="../media/image58.png"/><Relationship Id="rId23" Type="http://schemas.openxmlformats.org/officeDocument/2006/relationships/image" Target="../media/image59.png"/><Relationship Id="rId24" Type="http://schemas.openxmlformats.org/officeDocument/2006/relationships/image" Target="../media/image6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2.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57.png"/><Relationship Id="rId20" Type="http://schemas.openxmlformats.org/officeDocument/2006/relationships/image" Target="../media/image58.png"/><Relationship Id="rId21" Type="http://schemas.openxmlformats.org/officeDocument/2006/relationships/image" Target="../media/image59.png"/><Relationship Id="rId22" Type="http://schemas.openxmlformats.org/officeDocument/2006/relationships/image" Target="../media/image60.png"/><Relationship Id="rId23" Type="http://schemas.openxmlformats.org/officeDocument/2006/relationships/image" Target="../media/image2.png"/><Relationship Id="rId2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57.png"/><Relationship Id="rId20" Type="http://schemas.openxmlformats.org/officeDocument/2006/relationships/image" Target="../media/image58.png"/><Relationship Id="rId21" Type="http://schemas.openxmlformats.org/officeDocument/2006/relationships/image" Target="../media/image59.png"/><Relationship Id="rId22" Type="http://schemas.openxmlformats.org/officeDocument/2006/relationships/image" Target="../media/image60.png"/><Relationship Id="rId23" Type="http://schemas.openxmlformats.org/officeDocument/2006/relationships/image" Target="../media/image2.png"/><Relationship Id="rId2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5.xml"/><Relationship Id="rId8" Type="http://schemas.openxmlformats.org/officeDocument/2006/relationships/image" Target="../media/image64.png"/><Relationship Id="rId9" Type="http://schemas.openxmlformats.org/officeDocument/2006/relationships/image" Target="../media/image46.png"/><Relationship Id="rId10" Type="http://schemas.openxmlformats.org/officeDocument/2006/relationships/image" Target="../media/image5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22.png"/><Relationship Id="rId8" Type="http://schemas.openxmlformats.org/officeDocument/2006/relationships/image" Target="../media/image35.png"/><Relationship Id="rId9" Type="http://schemas.openxmlformats.org/officeDocument/2006/relationships/image" Target="../media/image10.png"/><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image" Target="../media/image40.png"/><Relationship Id="rId1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2040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1865376"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North America</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North America</a:t>
            </a:r>
            <a:r>
              <a:t> is…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2054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23444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South America</a:t>
            </a:r>
            <a:r>
              <a:t>? </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South America</a:t>
            </a:r>
            <a:r>
              <a:t> is…</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2054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2040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t>
            </a:r>
            <a:r>
              <a:rPr b="1">
                <a:solidFill>
                  <a:srgbClr val="7030A0"/>
                </a:solidFill>
              </a:rPr>
              <a:t>North America</a:t>
            </a:r>
            <a:r>
              <a:t> different from </a:t>
            </a:r>
            <a:r>
              <a:rPr b="1">
                <a:solidFill>
                  <a:srgbClr val="7030A0"/>
                </a:solidFill>
              </a:rPr>
              <a:t>South America</a:t>
            </a:r>
            <a:r>
              <a:t>? </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North America</a:t>
            </a:r>
            <a:r>
              <a:t> is different from </a:t>
            </a:r>
            <a:r>
              <a:rPr b="1">
                <a:solidFill>
                  <a:srgbClr val="7030A0"/>
                </a:solidFill>
              </a:rPr>
              <a:t>South America</a:t>
            </a:r>
            <a:r>
              <a:t>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2031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42316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landform</a:t>
            </a:r>
            <a:r>
              <a:t>? </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landform</a:t>
            </a:r>
            <a:r>
              <a:t> is…</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sz="2600" b="1"/>
              <a:t>How do the </a:t>
            </a:r>
            <a:r>
              <a:rPr sz="2600" b="1">
                <a:solidFill>
                  <a:srgbClr val="7030A0"/>
                </a:solidFill>
              </a:rPr>
              <a:t>landforms</a:t>
            </a:r>
            <a:r>
              <a:rPr sz="2600" b="1"/>
              <a:t> in </a:t>
            </a:r>
            <a:r>
              <a:rPr sz="2600" b="1">
                <a:solidFill>
                  <a:srgbClr val="7030A0"/>
                </a:solidFill>
              </a:rPr>
              <a:t>North America</a:t>
            </a:r>
            <a:r>
              <a:rPr sz="2600" b="1"/>
              <a:t> affect how people live or travel?</a:t>
            </a:r>
          </a:p>
        </p:txBody>
      </p:sp>
      <p:sp>
        <p:nvSpPr>
          <p:cNvPr id="5" name="TextBox 4"/>
          <p:cNvSpPr txBox="1"/>
          <p:nvPr/>
        </p:nvSpPr>
        <p:spPr>
          <a:xfrm>
            <a:off x="0" y="1490472"/>
            <a:ext cx="5751576" cy="923544"/>
          </a:xfrm>
          <a:prstGeom prst="rect">
            <a:avLst/>
          </a:prstGeom>
          <a:noFill/>
        </p:spPr>
        <p:txBody>
          <a:bodyPr wrap="square">
            <a:spAutoFit/>
          </a:bodyPr>
          <a:lstStyle/>
          <a:p>
            <a:r>
              <a:rPr sz="2600" i="1"/>
              <a:t>The </a:t>
            </a:r>
            <a:r>
              <a:rPr sz="2600" b="1" i="1">
                <a:solidFill>
                  <a:srgbClr val="7030A0"/>
                </a:solidFill>
              </a:rPr>
              <a:t>landforms</a:t>
            </a:r>
            <a:r>
              <a:rPr sz="2600" i="1"/>
              <a:t> in </a:t>
            </a:r>
            <a:r>
              <a:rPr sz="2600" b="1" i="1">
                <a:solidFill>
                  <a:srgbClr val="7030A0"/>
                </a:solidFill>
              </a:rPr>
              <a:t>North America</a:t>
            </a:r>
            <a:r>
              <a:rPr sz="2600" i="1"/>
              <a:t> affect how people live or travel by…</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oc2040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oc2054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oc2031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not_ready.png"/>
          <p:cNvPicPr>
            <a:picLocks noChangeAspect="1"/>
          </p:cNvPicPr>
          <p:nvPr/>
        </p:nvPicPr>
        <p:blipFill>
          <a:blip r:embed="rId7"/>
          <a:stretch>
            <a:fillRect/>
          </a:stretch>
        </p:blipFill>
        <p:spPr>
          <a:xfrm>
            <a:off x="978408" y="3255264"/>
            <a:ext cx="1463040" cy="1463040"/>
          </a:xfrm>
          <a:prstGeom prst="rect">
            <a:avLst/>
          </a:prstGeom>
        </p:spPr>
      </p:pic>
      <p:pic>
        <p:nvPicPr>
          <p:cNvPr id="11" name="Picture 10" descr="almost_ready.png"/>
          <p:cNvPicPr>
            <a:picLocks noChangeAspect="1"/>
          </p:cNvPicPr>
          <p:nvPr/>
        </p:nvPicPr>
        <p:blipFill>
          <a:blip r:embed="rId8"/>
          <a:stretch>
            <a:fillRect/>
          </a:stretch>
        </p:blipFill>
        <p:spPr>
          <a:xfrm>
            <a:off x="3849624" y="3255264"/>
            <a:ext cx="1463040" cy="1463040"/>
          </a:xfrm>
          <a:prstGeom prst="rect">
            <a:avLst/>
          </a:prstGeom>
        </p:spPr>
      </p:pic>
      <p:pic>
        <p:nvPicPr>
          <p:cNvPr id="12" name="Picture 11" descr="completely_ready.png"/>
          <p:cNvPicPr>
            <a:picLocks noChangeAspect="1"/>
          </p:cNvPicPr>
          <p:nvPr/>
        </p:nvPicPr>
        <p:blipFill>
          <a:blip r:embed="rId9"/>
          <a:stretch>
            <a:fillRect/>
          </a:stretch>
        </p:blipFill>
        <p:spPr>
          <a:xfrm>
            <a:off x="6720840" y="3255264"/>
            <a:ext cx="1463040" cy="1463040"/>
          </a:xfrm>
          <a:prstGeom prst="rect">
            <a:avLst/>
          </a:prstGeom>
        </p:spPr>
      </p:pic>
      <p:pic>
        <p:nvPicPr>
          <p:cNvPr id="13" name="Picture 12" descr="face_sad.png"/>
          <p:cNvPicPr>
            <a:picLocks noChangeAspect="1"/>
          </p:cNvPicPr>
          <p:nvPr/>
        </p:nvPicPr>
        <p:blipFill>
          <a:blip r:embed="rId10"/>
          <a:stretch>
            <a:fillRect/>
          </a:stretch>
        </p:blipFill>
        <p:spPr>
          <a:xfrm>
            <a:off x="1252728" y="5413248"/>
            <a:ext cx="914400" cy="914400"/>
          </a:xfrm>
          <a:prstGeom prst="rect">
            <a:avLst/>
          </a:prstGeom>
        </p:spPr>
      </p:pic>
      <p:pic>
        <p:nvPicPr>
          <p:cNvPr id="14" name="Picture 13" descr="face_neutral.png"/>
          <p:cNvPicPr>
            <a:picLocks noChangeAspect="1"/>
          </p:cNvPicPr>
          <p:nvPr/>
        </p:nvPicPr>
        <p:blipFill>
          <a:blip r:embed="rId11"/>
          <a:stretch>
            <a:fillRect/>
          </a:stretch>
        </p:blipFill>
        <p:spPr>
          <a:xfrm>
            <a:off x="4069080" y="5413248"/>
            <a:ext cx="914400" cy="914400"/>
          </a:xfrm>
          <a:prstGeom prst="rect">
            <a:avLst/>
          </a:prstGeom>
        </p:spPr>
      </p:pic>
      <p:pic>
        <p:nvPicPr>
          <p:cNvPr id="15" name="Picture 14" descr="face_happy.png"/>
          <p:cNvPicPr>
            <a:picLocks noChangeAspect="1"/>
          </p:cNvPicPr>
          <p:nvPr/>
        </p:nvPicPr>
        <p:blipFill>
          <a:blip r:embed="rId12"/>
          <a:stretch>
            <a:fillRect/>
          </a:stretch>
        </p:blipFill>
        <p:spPr>
          <a:xfrm>
            <a:off x="6995160" y="5413248"/>
            <a:ext cx="914400" cy="914400"/>
          </a:xfrm>
          <a:prstGeom prst="rect">
            <a:avLst/>
          </a:prstGeom>
        </p:spPr>
      </p:pic>
      <p:sp>
        <p:nvSpPr>
          <p:cNvPr id="16" name="TextBox 15"/>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7" name="TextBox 16"/>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8" name="TextBox 17"/>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9" name="TextBox 18"/>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2040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gold.png"/>
          <p:cNvPicPr>
            <a:picLocks noChangeAspect="1"/>
          </p:cNvPicPr>
          <p:nvPr/>
        </p:nvPicPr>
        <p:blipFill>
          <a:blip r:embed="rId21"/>
          <a:stretch>
            <a:fillRect/>
          </a:stretch>
        </p:blipFill>
        <p:spPr>
          <a:xfrm>
            <a:off x="1993392" y="4069080"/>
            <a:ext cx="466344" cy="365760"/>
          </a:xfrm>
          <a:prstGeom prst="rect">
            <a:avLst/>
          </a:prstGeom>
        </p:spPr>
      </p:pic>
      <p:pic>
        <p:nvPicPr>
          <p:cNvPr id="27" name="Picture 26" descr="bracket2_gold.png"/>
          <p:cNvPicPr>
            <a:picLocks noChangeAspect="1"/>
          </p:cNvPicPr>
          <p:nvPr/>
        </p:nvPicPr>
        <p:blipFill>
          <a:blip r:embed="rId22"/>
          <a:stretch>
            <a:fillRect/>
          </a:stretch>
        </p:blipFill>
        <p:spPr>
          <a:xfrm>
            <a:off x="822960" y="4672584"/>
            <a:ext cx="795528" cy="502920"/>
          </a:xfrm>
          <a:prstGeom prst="rect">
            <a:avLst/>
          </a:prstGeom>
        </p:spPr>
      </p:pic>
      <p:pic>
        <p:nvPicPr>
          <p:cNvPr id="28" name="Picture 27" descr="bracket3_gold.png"/>
          <p:cNvPicPr>
            <a:picLocks noChangeAspect="1"/>
          </p:cNvPicPr>
          <p:nvPr/>
        </p:nvPicPr>
        <p:blipFill>
          <a:blip r:embed="rId23"/>
          <a:stretch>
            <a:fillRect/>
          </a:stretch>
        </p:blipFill>
        <p:spPr>
          <a:xfrm>
            <a:off x="2423160" y="5413248"/>
            <a:ext cx="274320" cy="274320"/>
          </a:xfrm>
          <a:prstGeom prst="rect">
            <a:avLst/>
          </a:prstGeom>
        </p:spPr>
      </p:pic>
      <p:pic>
        <p:nvPicPr>
          <p:cNvPr id="29" name="Picture 28" descr="bracket4_gold.png"/>
          <p:cNvPicPr>
            <a:picLocks noChangeAspect="1"/>
          </p:cNvPicPr>
          <p:nvPr/>
        </p:nvPicPr>
        <p:blipFill>
          <a:blip r:embed="rId24"/>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do the </a:t>
            </a:r>
            <a:r>
              <a:rPr b="1">
                <a:solidFill>
                  <a:srgbClr val="7030A0"/>
                </a:solidFill>
              </a:rPr>
              <a:t>landforms</a:t>
            </a:r>
            <a:r>
              <a:t> in </a:t>
            </a:r>
            <a:r>
              <a:rPr b="1">
                <a:solidFill>
                  <a:srgbClr val="7030A0"/>
                </a:solidFill>
              </a:rPr>
              <a:t>North America</a:t>
            </a:r>
            <a:r>
              <a:t> affect how people live or travel?</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landforms</a:t>
            </a:r>
            <a:r>
              <a:t> in </a:t>
            </a:r>
            <a:r>
              <a:rPr b="1">
                <a:solidFill>
                  <a:srgbClr val="7030A0"/>
                </a:solidFill>
              </a:rPr>
              <a:t>North America</a:t>
            </a:r>
            <a:r>
              <a:t> affect how people live or travel by…</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Evidence-Claim-Reasoning</a:t>
            </a:r>
          </a:p>
          <a:p>
            <a:pPr algn="l"/>
            <a:r>
              <a:rPr b="0" i="1" sz="2000"/>
              <a:t>Have students create a question, then answer it with a claim and evidence-based reasoning.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204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North America</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North America</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204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North America</a:t>
            </a:r>
            <a:r>
              <a:rPr sz="2000"/>
              <a:t>
• My visual is…
• It relates to what I’ve learned about </a:t>
            </a:r>
            <a:r>
              <a:rPr b="1" sz="2000">
                <a:solidFill>
                  <a:srgbClr val="7030A0"/>
                </a:solidFill>
              </a:rPr>
              <a:t>North America</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North America</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204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North America.</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2040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2040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694944"/>
            <a:ext cx="3044952" cy="466344"/>
          </a:xfrm>
          <a:prstGeom prst="rect">
            <a:avLst/>
          </a:prstGeom>
          <a:noFill/>
        </p:spPr>
        <p:txBody>
          <a:bodyPr wrap="square" anchor="ctr">
            <a:spAutoFit/>
          </a:bodyPr>
          <a:lstStyle/>
          <a:p>
            <a:pPr algn="l"/>
            <a:r>
              <a:rPr b="0" i="0" sz="1800"/>
              <a:t>Choose a question:</a:t>
            </a:r>
          </a:p>
        </p:txBody>
      </p:sp>
      <p:sp>
        <p:nvSpPr>
          <p:cNvPr id="25" name="TextBox 24"/>
          <p:cNvSpPr txBox="1"/>
          <p:nvPr/>
        </p:nvSpPr>
        <p:spPr>
          <a:xfrm>
            <a:off x="0" y="0"/>
            <a:ext cx="3044952" cy="365760"/>
          </a:xfrm>
          <a:prstGeom prst="rect">
            <a:avLst/>
          </a:prstGeom>
          <a:noFill/>
        </p:spPr>
        <p:txBody>
          <a:bodyPr wrap="square">
            <a:spAutoFit/>
          </a:bodyPr>
          <a:lstStyle/>
          <a:p>
            <a:pPr>
              <a:defRPr sz="2000" b="1" u="sng"/>
            </a:pPr>
            <a:r>
              <a:rPr b="1" u="sng" sz="2000">
                <a:solidFill>
                  <a:srgbClr val="C55A11"/>
                </a:solidFill>
              </a:rPr>
              <a:t>Evidence</a:t>
            </a:r>
            <a:r>
              <a:rPr b="1" u="sng" sz="2000"/>
              <a:t>-</a:t>
            </a:r>
            <a:r>
              <a:rPr b="1" u="sng" sz="2000">
                <a:solidFill>
                  <a:srgbClr val="2E75B6"/>
                </a:solidFill>
              </a:rPr>
              <a:t>Claim</a:t>
            </a:r>
            <a:r>
              <a:rPr b="1" u="sng" sz="2000"/>
              <a:t>-</a:t>
            </a:r>
            <a:r>
              <a:rPr b="1" u="sng" sz="2000"/>
              <a:t>Reasoning</a:t>
            </a:r>
          </a:p>
        </p:txBody>
      </p:sp>
      <p:sp>
        <p:nvSpPr>
          <p:cNvPr id="26" name="TextBox 25"/>
          <p:cNvSpPr txBox="1"/>
          <p:nvPr/>
        </p:nvSpPr>
        <p:spPr>
          <a:xfrm>
            <a:off x="0" y="758952"/>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gold.png"/>
          <p:cNvPicPr>
            <a:picLocks noChangeAspect="1"/>
          </p:cNvPicPr>
          <p:nvPr/>
        </p:nvPicPr>
        <p:blipFill>
          <a:blip r:embed="rId19"/>
          <a:stretch>
            <a:fillRect/>
          </a:stretch>
        </p:blipFill>
        <p:spPr>
          <a:xfrm>
            <a:off x="868680" y="4069080"/>
            <a:ext cx="466344" cy="365760"/>
          </a:xfrm>
          <a:prstGeom prst="rect">
            <a:avLst/>
          </a:prstGeom>
        </p:spPr>
      </p:pic>
      <p:pic>
        <p:nvPicPr>
          <p:cNvPr id="29" name="Picture 28" descr="bracket2_gold.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gold.png"/>
          <p:cNvPicPr>
            <a:picLocks noChangeAspect="1"/>
          </p:cNvPicPr>
          <p:nvPr/>
        </p:nvPicPr>
        <p:blipFill>
          <a:blip r:embed="rId21"/>
          <a:stretch>
            <a:fillRect/>
          </a:stretch>
        </p:blipFill>
        <p:spPr>
          <a:xfrm>
            <a:off x="2148840" y="5413248"/>
            <a:ext cx="274320" cy="274320"/>
          </a:xfrm>
          <a:prstGeom prst="rect">
            <a:avLst/>
          </a:prstGeom>
        </p:spPr>
      </p:pic>
      <p:pic>
        <p:nvPicPr>
          <p:cNvPr id="31" name="Picture 30" descr="bracket4_gold.png"/>
          <p:cNvPicPr>
            <a:picLocks noChangeAspect="1"/>
          </p:cNvPicPr>
          <p:nvPr/>
        </p:nvPicPr>
        <p:blipFill>
          <a:blip r:embed="rId22"/>
          <a:stretch>
            <a:fillRect/>
          </a:stretch>
        </p:blipFill>
        <p:spPr>
          <a:xfrm>
            <a:off x="87782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2040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0"/>
            <a:ext cx="3044952" cy="365760"/>
          </a:xfrm>
          <a:prstGeom prst="rect">
            <a:avLst/>
          </a:prstGeom>
          <a:noFill/>
        </p:spPr>
        <p:txBody>
          <a:bodyPr wrap="square">
            <a:spAutoFit/>
          </a:bodyPr>
          <a:lstStyle/>
          <a:p>
            <a:pPr>
              <a:defRPr sz="2000" b="1" u="sng"/>
            </a:pPr>
            <a:r>
              <a:rPr b="1" u="sng" sz="2000">
                <a:solidFill>
                  <a:srgbClr val="C55A11"/>
                </a:solidFill>
              </a:rPr>
              <a:t>Evidence</a:t>
            </a:r>
            <a:r>
              <a:rPr b="1" u="sng" sz="2000"/>
              <a:t>-</a:t>
            </a:r>
            <a:r>
              <a:rPr b="1" u="sng" sz="2000">
                <a:solidFill>
                  <a:srgbClr val="2E75B6"/>
                </a:solidFill>
              </a:rPr>
              <a:t>Claim</a:t>
            </a:r>
            <a:r>
              <a:rPr b="1" u="sng" sz="2000"/>
              <a:t>-</a:t>
            </a:r>
            <a:r>
              <a:rPr b="1" u="sng" sz="2000"/>
              <a:t>Reasoning</a:t>
            </a:r>
          </a:p>
        </p:txBody>
      </p:sp>
      <p:sp>
        <p:nvSpPr>
          <p:cNvPr id="25" name="TextBox 24"/>
          <p:cNvSpPr txBox="1"/>
          <p:nvPr/>
        </p:nvSpPr>
        <p:spPr>
          <a:xfrm>
            <a:off x="0" y="457200"/>
            <a:ext cx="3044952" cy="2331720"/>
          </a:xfrm>
          <a:prstGeom prst="rect">
            <a:avLst/>
          </a:prstGeom>
          <a:noFill/>
        </p:spPr>
        <p:txBody>
          <a:bodyPr wrap="square">
            <a:spAutoFit/>
          </a:bodyPr>
          <a:lstStyle/>
          <a:p>
            <a:pPr>
              <a:defRPr sz="1800" b="1" i="0"/>
            </a:pPr>
            <a:r>
              <a:rPr sz="1800" b="0" u="sng"/>
              <a:t>Provide </a:t>
            </a:r>
            <a:r>
              <a:rPr sz="1800" b="1" u="sng">
                <a:solidFill>
                  <a:srgbClr val="C55A11"/>
                </a:solidFill>
              </a:rPr>
              <a:t>Evidence:</a:t>
            </a:r>
          </a:p>
          <a:p>
            <a:pPr>
              <a:defRPr sz="1800" b="0" i="1"/>
            </a:pPr>
            <a:r>
              <a:rPr sz="1800" i="1">
                <a:solidFill>
                  <a:srgbClr val="C55A11"/>
                </a:solidFill>
              </a:rPr>
              <a:t>•   I see that…</a:t>
            </a:r>
          </a:p>
          <a:p>
            <a:pPr>
              <a:defRPr sz="1800" b="0" i="1"/>
            </a:pPr>
            <a:r>
              <a:rPr sz="1800" i="1">
                <a:solidFill>
                  <a:srgbClr val="C55A11"/>
                </a:solidFill>
              </a:rPr>
              <a:t>•   We learned that…</a:t>
            </a:r>
          </a:p>
          <a:p>
            <a:pPr>
              <a:defRPr sz="1800" b="0" i="1"/>
            </a:pPr>
            <a:r>
              <a:rPr sz="1800" i="1">
                <a:solidFill>
                  <a:srgbClr val="C55A11"/>
                </a:solidFill>
              </a:rPr>
              <a:t>•   I read that…</a:t>
            </a:r>
          </a:p>
          <a:p>
            <a:pPr>
              <a:defRPr sz="800" b="0" i="0"/>
            </a:pPr>
            <a:r>
              <a:t> </a:t>
            </a:r>
          </a:p>
          <a:p>
            <a:pPr>
              <a:defRPr sz="1800" b="1" i="0"/>
            </a:pPr>
            <a:r>
              <a:rPr sz="1800" b="0" u="sng"/>
              <a:t>Make a </a:t>
            </a:r>
            <a:r>
              <a:rPr sz="1800" b="1" u="sng">
                <a:solidFill>
                  <a:srgbClr val="2E75B6"/>
                </a:solidFill>
              </a:rPr>
              <a:t>Claim</a:t>
            </a:r>
            <a:r>
              <a:rPr sz="1800" b="0" u="sng"/>
              <a:t> with </a:t>
            </a:r>
            <a:r>
              <a:rPr sz="1800" b="1" u="sng">
                <a:solidFill>
                  <a:srgbClr val="548235"/>
                </a:solidFill>
              </a:rPr>
              <a:t>Reasoning:</a:t>
            </a:r>
          </a:p>
          <a:p>
            <a:pPr>
              <a:defRPr sz="1800" b="0" i="1"/>
            </a:pPr>
            <a:r>
              <a:rPr sz="1800" i="1"/>
              <a:t>•   Based on </a:t>
            </a:r>
            <a:r>
              <a:rPr sz="1800" i="1">
                <a:solidFill>
                  <a:srgbClr val="C55A11"/>
                </a:solidFill>
              </a:rPr>
              <a:t>_______</a:t>
            </a:r>
            <a:r>
              <a:rPr sz="1800" i="1"/>
              <a:t>, </a:t>
            </a:r>
            <a:r>
              <a:rPr sz="1800" i="1">
                <a:solidFill>
                  <a:srgbClr val="2E75B6"/>
                </a:solidFill>
              </a:rPr>
              <a:t>I believe…</a:t>
            </a:r>
            <a:r>
              <a:rPr sz="1800" i="1"/>
              <a:t> </a:t>
            </a:r>
            <a:r>
              <a:rPr sz="1800" i="1">
                <a:solidFill>
                  <a:srgbClr val="548235"/>
                </a:solidFill>
              </a:rPr>
              <a:t>because…</a:t>
            </a:r>
          </a:p>
          <a:p>
            <a:pPr>
              <a:defRPr sz="1800" b="0" i="1"/>
            </a:pPr>
            <a:r>
              <a:rPr sz="1800" i="1">
                <a:solidFill>
                  <a:srgbClr val="C55A11"/>
                </a:solidFill>
              </a:rPr>
              <a:t>•   ______</a:t>
            </a:r>
            <a:r>
              <a:rPr sz="1800" i="1">
                <a:solidFill>
                  <a:srgbClr val="2E75B6"/>
                </a:solidFill>
              </a:rPr>
              <a:t> makes me think…</a:t>
            </a:r>
            <a:r>
              <a:rPr sz="1800" i="1"/>
              <a:t> </a:t>
            </a:r>
            <a:r>
              <a:rPr sz="1800" i="1">
                <a:solidFill>
                  <a:srgbClr val="548235"/>
                </a:solidFill>
              </a:rPr>
              <a:t>because…</a:t>
            </a:r>
          </a:p>
        </p:txBody>
      </p:sp>
      <p:pic>
        <p:nvPicPr>
          <p:cNvPr id="26" name="Picture 25" descr="se.png"/>
          <p:cNvPicPr>
            <a:picLocks noChangeAspect="1"/>
          </p:cNvPicPr>
          <p:nvPr/>
        </p:nvPicPr>
        <p:blipFill>
          <a:blip r:embed="rId18"/>
          <a:stretch>
            <a:fillRect/>
          </a:stretch>
        </p:blipFill>
        <p:spPr>
          <a:xfrm>
            <a:off x="2459736" y="6547104"/>
            <a:ext cx="565265" cy="310896"/>
          </a:xfrm>
          <a:prstGeom prst="rect">
            <a:avLst/>
          </a:prstGeom>
        </p:spPr>
      </p:pic>
      <p:pic>
        <p:nvPicPr>
          <p:cNvPr id="27" name="Picture 26" descr="bracket1_gold.png"/>
          <p:cNvPicPr>
            <a:picLocks noChangeAspect="1"/>
          </p:cNvPicPr>
          <p:nvPr/>
        </p:nvPicPr>
        <p:blipFill>
          <a:blip r:embed="rId19"/>
          <a:stretch>
            <a:fillRect/>
          </a:stretch>
        </p:blipFill>
        <p:spPr>
          <a:xfrm>
            <a:off x="2578608" y="4069080"/>
            <a:ext cx="466344" cy="365760"/>
          </a:xfrm>
          <a:prstGeom prst="rect">
            <a:avLst/>
          </a:prstGeom>
        </p:spPr>
      </p:pic>
      <p:pic>
        <p:nvPicPr>
          <p:cNvPr id="28" name="Picture 27" descr="bracket2_gold.png"/>
          <p:cNvPicPr>
            <a:picLocks noChangeAspect="1"/>
          </p:cNvPicPr>
          <p:nvPr/>
        </p:nvPicPr>
        <p:blipFill>
          <a:blip r:embed="rId20"/>
          <a:stretch>
            <a:fillRect/>
          </a:stretch>
        </p:blipFill>
        <p:spPr>
          <a:xfrm>
            <a:off x="1847088" y="4672584"/>
            <a:ext cx="795528" cy="502920"/>
          </a:xfrm>
          <a:prstGeom prst="rect">
            <a:avLst/>
          </a:prstGeom>
        </p:spPr>
      </p:pic>
      <p:pic>
        <p:nvPicPr>
          <p:cNvPr id="29" name="Picture 28" descr="bracket3_gold.png"/>
          <p:cNvPicPr>
            <a:picLocks noChangeAspect="1"/>
          </p:cNvPicPr>
          <p:nvPr/>
        </p:nvPicPr>
        <p:blipFill>
          <a:blip r:embed="rId21"/>
          <a:stretch>
            <a:fillRect/>
          </a:stretch>
        </p:blipFill>
        <p:spPr>
          <a:xfrm>
            <a:off x="923544" y="5413248"/>
            <a:ext cx="274320" cy="274320"/>
          </a:xfrm>
          <a:prstGeom prst="rect">
            <a:avLst/>
          </a:prstGeom>
        </p:spPr>
      </p:pic>
      <p:pic>
        <p:nvPicPr>
          <p:cNvPr id="30" name="Picture 29" descr="bracket4_gold.png"/>
          <p:cNvPicPr>
            <a:picLocks noChangeAspect="1"/>
          </p:cNvPicPr>
          <p:nvPr/>
        </p:nvPicPr>
        <p:blipFill>
          <a:blip r:embed="rId22"/>
          <a:stretch>
            <a:fillRect/>
          </a:stretch>
        </p:blipFill>
        <p:spPr>
          <a:xfrm>
            <a:off x="2286000" y="5943600"/>
            <a:ext cx="786384" cy="548640"/>
          </a:xfrm>
          <a:prstGeom prst="rect">
            <a:avLst/>
          </a:prstGeom>
        </p:spPr>
      </p:pic>
      <p:pic>
        <p:nvPicPr>
          <p:cNvPr id="31" name="Picture 30"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2040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2040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536192"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2040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North America</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oc2054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oc2031i.png"/>
          <p:cNvPicPr>
            <a:picLocks noChangeAspect="1"/>
          </p:cNvPicPr>
          <p:nvPr/>
        </p:nvPicPr>
        <p:blipFill>
          <a:blip r:embed="rId10"/>
          <a:stretch>
            <a:fillRect/>
          </a:stretch>
        </p:blipFill>
        <p:spPr>
          <a:xfrm>
            <a:off x="9537192" y="658368"/>
            <a:ext cx="1438656" cy="1078992"/>
          </a:xfrm>
          <a:prstGeom prst="rect">
            <a:avLst/>
          </a:prstGeom>
        </p:spPr>
      </p:pic>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204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North America...</a:t>
            </a:r>
            <a:r>
              <a:rPr i="1"/>
              <a:t>
From this visual, I can infer… </a:t>
            </a:r>
            <a:r>
              <a:rPr i="0"/>
              <a:t>(use </a:t>
            </a:r>
            <a:r>
              <a:rPr b="1">
                <a:solidFill>
                  <a:srgbClr val="7030A0"/>
                </a:solidFill>
              </a:rPr>
              <a:t>North America</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204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204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North America</a:t>
            </a:r>
            <a:r>
              <a:t>.
Include 3-5 other vocabulary words in your paragraph. You may include the following stems:​
</a:t>
            </a:r>
            <a:r>
              <a:rPr i="1"/>
              <a:t>•   </a:t>
            </a:r>
            <a:r>
              <a:rPr i="1" b="1">
                <a:solidFill>
                  <a:srgbClr val="7030A0"/>
                </a:solidFill>
              </a:rPr>
              <a:t>North America</a:t>
            </a:r>
            <a:r>
              <a:rPr i="1"/>
              <a:t> is…
</a:t>
            </a:r>
            <a:r>
              <a:rPr i="1"/>
              <a:t>•   </a:t>
            </a:r>
            <a:r>
              <a:rPr i="1" b="1">
                <a:solidFill>
                  <a:srgbClr val="7030A0"/>
                </a:solidFill>
              </a:rPr>
              <a:t>North America</a:t>
            </a:r>
            <a:r>
              <a:rPr i="1"/>
              <a:t> is different from </a:t>
            </a:r>
            <a:r>
              <a:rPr i="1" b="1">
                <a:solidFill>
                  <a:srgbClr val="7030A0"/>
                </a:solidFill>
              </a:rPr>
              <a:t>South America</a:t>
            </a:r>
            <a:r>
              <a:rPr i="1"/>
              <a:t> because…
</a:t>
            </a:r>
            <a:r>
              <a:rPr i="1"/>
              <a:t>•   The </a:t>
            </a:r>
            <a:r>
              <a:rPr i="1" b="1">
                <a:solidFill>
                  <a:srgbClr val="7030A0"/>
                </a:solidFill>
              </a:rPr>
              <a:t>landforms</a:t>
            </a:r>
            <a:r>
              <a:rPr i="1"/>
              <a:t> in </a:t>
            </a:r>
            <a:r>
              <a:rPr i="1" b="1">
                <a:solidFill>
                  <a:srgbClr val="7030A0"/>
                </a:solidFill>
              </a:rPr>
              <a:t>North America</a:t>
            </a:r>
            <a:r>
              <a:rPr i="1"/>
              <a:t> affect how people live or travel by…</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oc2040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North America.</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How do the landforms in North America affect how people live or travel?</a:t>
            </a:r>
            <a:r>
              <a:t>
</a:t>
            </a:r>
            <a:r>
              <a:rPr i="1"/>
              <a:t>The landforms in North America affect how people live or travel by…</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oc2040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oc2054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oc2031w.png"/>
          <p:cNvPicPr>
            <a:picLocks noChangeAspect="1"/>
          </p:cNvPicPr>
          <p:nvPr/>
        </p:nvPicPr>
        <p:blipFill>
          <a:blip r:embed="rId6"/>
          <a:stretch>
            <a:fillRect/>
          </a:stretch>
        </p:blipFill>
        <p:spPr>
          <a:xfrm>
            <a:off x="9144000" y="4572000"/>
            <a:ext cx="3054096" cy="2286000"/>
          </a:xfrm>
          <a:prstGeom prst="rect">
            <a:avLst/>
          </a:prstGeom>
        </p:spPr>
      </p:pic>
      <p:pic>
        <p:nvPicPr>
          <p:cNvPr id="11" name="Picture 10" descr="pacman.png"/>
          <p:cNvPicPr>
            <a:picLocks noChangeAspect="1"/>
          </p:cNvPicPr>
          <p:nvPr/>
        </p:nvPicPr>
        <p:blipFill>
          <a:blip r:embed="rId7"/>
          <a:stretch>
            <a:fillRect/>
          </a:stretch>
        </p:blipFill>
        <p:spPr>
          <a:xfrm>
            <a:off x="7360920" y="5833872"/>
            <a:ext cx="1199803" cy="689956"/>
          </a:xfrm>
          <a:prstGeom prst="rect">
            <a:avLst/>
          </a:prstGeom>
        </p:spPr>
      </p:pic>
      <p:pic>
        <p:nvPicPr>
          <p:cNvPr id="12" name="Picture 11" descr="bracket.png"/>
          <p:cNvPicPr>
            <a:picLocks noChangeAspect="1"/>
          </p:cNvPicPr>
          <p:nvPr/>
        </p:nvPicPr>
        <p:blipFill>
          <a:blip r:embed="rId8"/>
          <a:stretch>
            <a:fillRect/>
          </a:stretch>
        </p:blipFill>
        <p:spPr>
          <a:xfrm>
            <a:off x="5888736" y="5833872"/>
            <a:ext cx="969264" cy="758952"/>
          </a:xfrm>
          <a:prstGeom prst="rect">
            <a:avLst/>
          </a:prstGeom>
        </p:spPr>
      </p:pic>
      <p:pic>
        <p:nvPicPr>
          <p:cNvPr id="13" name="Picture 12" descr="noun-write-1439720.png"/>
          <p:cNvPicPr>
            <a:picLocks noChangeAspect="1"/>
          </p:cNvPicPr>
          <p:nvPr/>
        </p:nvPicPr>
        <p:blipFill>
          <a:blip r:embed="rId9"/>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sz="2600" b="1"/>
              <a:t>How do the </a:t>
            </a:r>
            <a:r>
              <a:rPr sz="2600" b="1">
                <a:solidFill>
                  <a:srgbClr val="7030A0"/>
                </a:solidFill>
              </a:rPr>
              <a:t>landforms</a:t>
            </a:r>
            <a:r>
              <a:rPr sz="2600" b="1"/>
              <a:t> in </a:t>
            </a:r>
            <a:r>
              <a:rPr sz="2600" b="1">
                <a:solidFill>
                  <a:srgbClr val="7030A0"/>
                </a:solidFill>
              </a:rPr>
              <a:t>North America</a:t>
            </a:r>
            <a:r>
              <a:rPr sz="2600" b="1"/>
              <a:t> affect how people live or travel?</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oc2040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oc2054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oc2031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ignal_horizontal.png"/>
          <p:cNvPicPr>
            <a:picLocks noChangeAspect="1"/>
          </p:cNvPicPr>
          <p:nvPr/>
        </p:nvPicPr>
        <p:blipFill>
          <a:blip r:embed="rId7"/>
          <a:stretch>
            <a:fillRect/>
          </a:stretch>
        </p:blipFill>
        <p:spPr>
          <a:xfrm>
            <a:off x="2441448" y="5486400"/>
            <a:ext cx="6633556" cy="1277389"/>
          </a:xfrm>
          <a:prstGeom prst="rect">
            <a:avLst/>
          </a:prstGeom>
        </p:spPr>
      </p:pic>
      <p:pic>
        <p:nvPicPr>
          <p:cNvPr id="11" name="Picture 10" descr="green_b_1.png"/>
          <p:cNvPicPr>
            <a:picLocks noChangeAspect="1"/>
          </p:cNvPicPr>
          <p:nvPr/>
        </p:nvPicPr>
        <p:blipFill>
          <a:blip r:embed="rId8"/>
          <a:stretch>
            <a:fillRect/>
          </a:stretch>
        </p:blipFill>
        <p:spPr>
          <a:xfrm>
            <a:off x="3328416" y="5495544"/>
            <a:ext cx="498763" cy="404552"/>
          </a:xfrm>
          <a:prstGeom prst="rect">
            <a:avLst/>
          </a:prstGeom>
        </p:spPr>
      </p:pic>
      <p:pic>
        <p:nvPicPr>
          <p:cNvPr id="12" name="Picture 11" descr="green_b_2.png"/>
          <p:cNvPicPr>
            <a:picLocks noChangeAspect="1"/>
          </p:cNvPicPr>
          <p:nvPr/>
        </p:nvPicPr>
        <p:blipFill>
          <a:blip r:embed="rId9"/>
          <a:stretch>
            <a:fillRect/>
          </a:stretch>
        </p:blipFill>
        <p:spPr>
          <a:xfrm>
            <a:off x="6995160" y="5541264"/>
            <a:ext cx="313112" cy="313112"/>
          </a:xfrm>
          <a:prstGeom prst="rect">
            <a:avLst/>
          </a:prstGeom>
        </p:spPr>
      </p:pic>
      <p:pic>
        <p:nvPicPr>
          <p:cNvPr id="13" name="Picture 12" descr="green_b_3.png"/>
          <p:cNvPicPr>
            <a:picLocks noChangeAspect="1"/>
          </p:cNvPicPr>
          <p:nvPr/>
        </p:nvPicPr>
        <p:blipFill>
          <a:blip r:embed="rId10"/>
          <a:stretch>
            <a:fillRect/>
          </a:stretch>
        </p:blipFill>
        <p:spPr>
          <a:xfrm>
            <a:off x="3346704" y="6208776"/>
            <a:ext cx="795250" cy="543098"/>
          </a:xfrm>
          <a:prstGeom prst="rect">
            <a:avLst/>
          </a:prstGeom>
        </p:spPr>
      </p:pic>
      <p:pic>
        <p:nvPicPr>
          <p:cNvPr id="14" name="Picture 13" descr="green_b_4.png"/>
          <p:cNvPicPr>
            <a:picLocks noChangeAspect="1"/>
          </p:cNvPicPr>
          <p:nvPr/>
        </p:nvPicPr>
        <p:blipFill>
          <a:blip r:embed="rId11"/>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2040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2054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2031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