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4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5.png"/><Relationship Id="rId7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50.png"/><Relationship Id="rId20" Type="http://schemas.openxmlformats.org/officeDocument/2006/relationships/image" Target="../media/image51.png"/><Relationship Id="rId21" Type="http://schemas.openxmlformats.org/officeDocument/2006/relationships/image" Target="../media/image52.png"/><Relationship Id="rId22" Type="http://schemas.openxmlformats.org/officeDocument/2006/relationships/image" Target="../media/image5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7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2.png"/><Relationship Id="rId6" Type="http://schemas.openxmlformats.org/officeDocument/2006/relationships/image" Target="../media/image33.png"/><Relationship Id="rId7" Type="http://schemas.openxmlformats.org/officeDocument/2006/relationships/image" Target="../media/image10.png"/><Relationship Id="rId8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notesSlide" Target="../notesSlides/notesSlide8.xml"/><Relationship Id="rId24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Relationship Id="rId9" Type="http://schemas.openxmlformats.org/officeDocument/2006/relationships/image" Target="../media/image48.png"/><Relationship Id="rId10" Type="http://schemas.openxmlformats.org/officeDocument/2006/relationships/image" Target="../media/image49.png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1e002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gold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gold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¿Cuáles son algunas cosas importantes que tu familia </a:t>
            </a:r>
            <a:r>
              <a:rPr b="1">
                <a:solidFill>
                  <a:srgbClr val="7030A0"/>
                </a:solidFill>
              </a:rPr>
              <a:t>compra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Algo importante que mi familia </a:t>
            </a:r>
            <a:r>
              <a:rPr b="1">
                <a:solidFill>
                  <a:srgbClr val="7030A0"/>
                </a:solidFill>
              </a:rPr>
              <a:t>compra</a:t>
            </a:r>
            <a:r>
              <a:t> es ____ porque…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100"/>
              <a:t>Use cualquiera o todas las actividades en las siguientes diapositivas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Evidencia-Afirmación-Razonamiento</a:t>
            </a:r>
          </a:p>
          <a:p>
            <a:pPr algn="l"/>
            <a:r>
              <a:rPr b="0" i="1" sz="2000"/>
              <a:t>Haga que los estudiantes formulen una pregunta y luego la respondan con una afirmación y un razonamiento basado en evidencias.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comprar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comprar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comprar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comprar.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694944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Elije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0607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Algo que no sé es…</a:t>
            </a:r>
            <a:br/>
          </a:p>
          <a:p>
            <a:pPr>
              <a:defRPr i="1" sz="1800"/>
            </a:pPr>
            <a:r>
              <a:t>•   Algo que me pregunto es…</a:t>
            </a:r>
            <a:br/>
          </a:p>
          <a:p>
            <a:pPr>
              <a:defRPr i="1" sz="1800"/>
            </a:pPr>
            <a:r>
              <a:t>•   No entendí cuando hablamos acerca de ______.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68680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7782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 b="1" u="sng"/>
            </a:pPr>
            <a:r>
              <a:rPr b="1" u="sng" sz="2000">
                <a:solidFill>
                  <a:srgbClr val="C55A11"/>
                </a:solidFill>
              </a:rPr>
              <a:t>Evidencia</a:t>
            </a:r>
            <a:r>
              <a:rPr b="1" u="sng" sz="2000"/>
              <a:t> – </a:t>
            </a:r>
            <a:r>
              <a:rPr b="1" u="sng" sz="2000">
                <a:solidFill>
                  <a:srgbClr val="2E75B6"/>
                </a:solidFill>
              </a:rPr>
              <a:t>Afirmación</a:t>
            </a:r>
            <a:r>
              <a:rPr b="1" u="sng" sz="2000"/>
              <a:t> – </a:t>
            </a:r>
            <a:r>
              <a:rPr b="1" u="sng" sz="2000"/>
              <a:t>Razonamiento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685800"/>
            <a:ext cx="3044952" cy="23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b="1" i="0"/>
            </a:pPr>
            <a:r>
              <a:rPr sz="1800" u="sng"/>
              <a:t>Proporciona </a:t>
            </a:r>
            <a:r>
              <a:rPr sz="1800" b="1" u="sng">
                <a:solidFill>
                  <a:srgbClr val="C55A11"/>
                </a:solidFill>
              </a:rPr>
              <a:t>Evidencia: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Veo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Aprendimos 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Leí que…</a:t>
            </a:r>
          </a:p>
          <a:p>
            <a:pPr>
              <a:defRPr sz="800" b="0" i="0"/>
            </a:pPr>
            <a:r>
              <a:t> </a:t>
            </a:r>
          </a:p>
          <a:p>
            <a:pPr>
              <a:defRPr sz="1800" b="1" i="0"/>
            </a:pPr>
            <a:r>
              <a:rPr sz="1800" u="sng"/>
              <a:t>Haz una </a:t>
            </a:r>
            <a:r>
              <a:rPr sz="1800" b="1" u="sng">
                <a:solidFill>
                  <a:srgbClr val="2E75B6"/>
                </a:solidFill>
              </a:rPr>
              <a:t>Afirmación</a:t>
            </a:r>
            <a:r>
              <a:rPr sz="1800" u="sng"/>
              <a:t> con </a:t>
            </a:r>
            <a:r>
              <a:rPr sz="1800" b="1" u="sng">
                <a:solidFill>
                  <a:srgbClr val="548235"/>
                </a:solidFill>
              </a:rPr>
              <a:t>Razonamiento:</a:t>
            </a:r>
          </a:p>
          <a:p>
            <a:pPr>
              <a:defRPr sz="1800" b="0" i="1"/>
            </a:pPr>
            <a:r>
              <a:rPr sz="1800" i="1"/>
              <a:t>•   Basado en que </a:t>
            </a:r>
            <a:r>
              <a:rPr sz="1800" i="1">
                <a:solidFill>
                  <a:srgbClr val="C55A11"/>
                </a:solidFill>
              </a:rPr>
              <a:t>_______</a:t>
            </a:r>
            <a:r>
              <a:rPr sz="1800" i="1"/>
              <a:t>, </a:t>
            </a:r>
            <a:r>
              <a:rPr sz="1800" i="1">
                <a:solidFill>
                  <a:srgbClr val="2E75B6"/>
                </a:solidFill>
              </a:rPr>
              <a:t>creo…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  <a:p>
            <a:pPr>
              <a:defRPr sz="1800" b="0" i="1"/>
            </a:pPr>
            <a:r>
              <a:rPr sz="1800" i="1">
                <a:solidFill>
                  <a:srgbClr val="C55A11"/>
                </a:solidFill>
              </a:rPr>
              <a:t>•   ______</a:t>
            </a:r>
            <a:r>
              <a:rPr sz="1800" i="1">
                <a:solidFill>
                  <a:srgbClr val="2E75B6"/>
                </a:solidFill>
              </a:rPr>
              <a:t> me hace pensar…</a:t>
            </a:r>
            <a:r>
              <a:rPr sz="1800" i="1"/>
              <a:t> </a:t>
            </a:r>
            <a:r>
              <a:rPr sz="1800" i="1">
                <a:solidFill>
                  <a:srgbClr val="548235"/>
                </a:solidFill>
              </a:rPr>
              <a:t>porque…</a:t>
            </a:r>
          </a:p>
        </p:txBody>
      </p:sp>
      <p:pic>
        <p:nvPicPr>
          <p:cNvPr id="26" name="Picture 25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7" name="Picture 26" descr="bracket1_gold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78608" y="4069080"/>
            <a:ext cx="466344" cy="365760"/>
          </a:xfrm>
          <a:prstGeom prst="rect">
            <a:avLst/>
          </a:prstGeom>
        </p:spPr>
      </p:pic>
      <p:pic>
        <p:nvPicPr>
          <p:cNvPr id="28" name="Picture 27" descr="bracket2_gold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9" name="Picture 28" descr="bracket3_gold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23544" y="5413248"/>
            <a:ext cx="274320" cy="274320"/>
          </a:xfrm>
          <a:prstGeom prst="rect">
            <a:avLst/>
          </a:prstGeom>
        </p:spPr>
      </p:pic>
      <p:pic>
        <p:nvPicPr>
          <p:cNvPr id="30" name="Picture 29" descr="bracket4_gold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286000" y="5943600"/>
            <a:ext cx="786384" cy="548640"/>
          </a:xfrm>
          <a:prstGeom prst="rect">
            <a:avLst/>
          </a:prstGeom>
        </p:spPr>
      </p:pic>
      <p:pic>
        <p:nvPicPr>
          <p:cNvPr id="31" name="Picture 30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1e002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sp>
        <p:nvSpPr>
          <p:cNvPr id="20" name="Oval 19"/>
          <p:cNvSpPr/>
          <p:nvPr/>
        </p:nvSpPr>
        <p:spPr>
          <a:xfrm>
            <a:off x="4873752" y="658368"/>
            <a:ext cx="1837943" cy="960120"/>
          </a:xfrm>
          <a:prstGeom prst="ellipse">
            <a:avLst/>
          </a:prstGeom>
          <a:solidFill>
            <a:srgbClr val="EADCF4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comprar...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t>.
Incluye otras 3-5 palabras de vocabulario en tu párrafo. Puedes incluir los siguientes inicios de oración:​
​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Comprar</a:t>
            </a:r>
            <a:r>
              <a:rPr i="1"/>
              <a:t> algo significa…
</a:t>
            </a:r>
            <a:r>
              <a:rPr i="1"/>
              <a:t>•   </a:t>
            </a:r>
            <a:r>
              <a:rPr i="1" b="1">
                <a:solidFill>
                  <a:srgbClr val="7030A0"/>
                </a:solidFill>
              </a:rPr>
              <a:t>Comprar</a:t>
            </a:r>
            <a:r>
              <a:rPr i="1"/>
              <a:t> está relacionado con </a:t>
            </a:r>
            <a:r>
              <a:rPr i="1" b="1">
                <a:solidFill>
                  <a:srgbClr val="7030A0"/>
                </a:solidFill>
              </a:rPr>
              <a:t>deseos</a:t>
            </a:r>
            <a:r>
              <a:rPr i="1"/>
              <a:t> porque…
</a:t>
            </a:r>
            <a:r>
              <a:rPr i="1"/>
              <a:t>•   Algo importante que mi familia </a:t>
            </a:r>
            <a:r>
              <a:rPr i="1" b="1">
                <a:solidFill>
                  <a:srgbClr val="7030A0"/>
                </a:solidFill>
              </a:rPr>
              <a:t>compra</a:t>
            </a:r>
            <a:r>
              <a:rPr i="1"/>
              <a:t> es ____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1e002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comprar.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¿Cuáles son algunas cosas importantes que tu familia compra?</a:t>
            </a:r>
            <a:r>
              <a:t>
</a:t>
            </a:r>
            <a:r>
              <a:rPr i="1"/>
              <a:t>Algo importante que mi familia compra es ____ porque…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pacma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0920" y="5833872"/>
            <a:ext cx="1199803" cy="689956"/>
          </a:xfrm>
          <a:prstGeom prst="rect">
            <a:avLst/>
          </a:prstGeom>
        </p:spPr>
      </p:pic>
      <p:pic>
        <p:nvPicPr>
          <p:cNvPr id="10" name="Picture 9" descr="bracket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8736" y="5833872"/>
            <a:ext cx="969264" cy="758952"/>
          </a:xfrm>
          <a:prstGeom prst="rect">
            <a:avLst/>
          </a:prstGeom>
        </p:spPr>
      </p:pic>
      <p:pic>
        <p:nvPicPr>
          <p:cNvPr id="11" name="Picture 10" descr="noun-write-143972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cosas importantes que tu familia </a:t>
            </a:r>
            <a:r>
              <a:rPr sz="2600" b="1">
                <a:solidFill>
                  <a:srgbClr val="7030A0"/>
                </a:solidFill>
              </a:rPr>
              <a:t>compra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La imagen me hace pensar en... porque...</a:t>
            </a:r>
          </a:p>
        </p:txBody>
      </p:sp>
      <p:pic>
        <p:nvPicPr>
          <p:cNvPr id="7" name="Picture 6" descr="Soc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es_signal_horizont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9" name="Picture 8" descr="green_b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0" name="Picture 9" descr="green_b_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1" name="Picture 10" descr="green_b_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2" name="Picture 11" descr="green_b_4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1e002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1e002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</a:t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t> algo?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Comprar</a:t>
            </a:r>
            <a:r>
              <a:t> algo significa…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b="1"/>
              <a:t>¿Cuáles son algunas cosas importantes que tu familia </a:t>
            </a:r>
            <a:r>
              <a:rPr sz="2600" b="1">
                <a:solidFill>
                  <a:srgbClr val="7030A0"/>
                </a:solidFill>
              </a:rPr>
              <a:t>compra</a:t>
            </a:r>
            <a:r>
              <a:rPr sz="2600" b="1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sz="2600" i="1"/>
              <a:t>Algo importante que mi familia </a:t>
            </a:r>
            <a:r>
              <a:rPr sz="2600" b="1" i="1">
                <a:solidFill>
                  <a:srgbClr val="7030A0"/>
                </a:solidFill>
              </a:rPr>
              <a:t>compra</a:t>
            </a:r>
            <a:r>
              <a:rPr sz="2600" i="1"/>
              <a:t> es ____ porque…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1e002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8" name="Picture 7" descr="not_read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9" name="Picture 8" descr="almos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completely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face_sa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2" name="Picture 11" descr="face_neutral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happy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