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9C1C7-3DCD-1040-A9CF-14679D8B5DDD}" type="datetimeFigureOut">
              <a:rPr lang="en-US" smtClean="0"/>
              <a:t>10/17/16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E49A5-4136-284D-997B-48E1D791AD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52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Verifique la comprensión. Esto es importante porque la siguiente diapositiva es la última de la conversación estructurada y también se recomienda que sea la pregunta de salida.</a:t>
            </a:r>
          </a:p>
          <a:p>
            <a:p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Recomendación: use esta diapositiva o la actividad final de extensión (escribir un párrafo) como cierre o ticket de salida. Haga que los estudiantes discutan sus respuestas en grupos, luego escriban sus respuestas.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antes de que se introduzca la palabra, o como revisión al final de la clase. Esta actividad se puede hacer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como calentamiento de predicción antes de presentar la palabra, o como repaso al final de la lección. Esta actividad se puede realizar de forma independiente o en grupos.</a:t>
            </a:r>
          </a:p>
          <a:p/>
          <a:p>
            <a:r>
              <a:t>Esta actividad se llama Completa la imagen y se describe con más detalle en Teaching Science to English Learners de Stephen Fleenor y Tina Beene (p.30)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tres frases de inicio.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esta actividad se realice en grupos y que se anime a los estudiantes a elegir cualquiera de las frases de inicio, independientemente de lo que hayan elegido anteriormente. Nota: si tiene poco tiempo, se puede omitir esta segunda parte de la actividad.</a:t>
            </a:r>
          </a:p>
          <a:p/>
          <a:p>
            <a:r>
              <a:t>Esta actividad se llama Conversación de preguntas y se describe con más detalle en Teaching Science to English Learners de Stephen Fleenor y Tina Beene (p.31)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Por ejemplo, si la palabra central es “átomo”, un estudiante podría:</a:t>
            </a:r>
          </a:p>
          <a:p>
            <a:r>
              <a:t>•   Hacer una conexión con “protón” y escribir “los átomos contienen protones” al lado de la línea de conexión.</a:t>
            </a:r>
          </a:p>
          <a:p>
            <a:r>
              <a:t>•   Hacer una conexión con “molécula” y escribir “los átomos componen las moléculas” al lado de la línea de conexión.</a:t>
            </a:r>
          </a:p>
          <a:p>
            <a:r>
              <a:t>•   Hacer una conexión con “materia” y escribir “los átomos son las unidades más pequeñas de la materia” al lado de la línea de conexión.</a:t>
            </a:r>
          </a:p>
          <a:p>
            <a:r>
              <a:t>•   Hacer una conexión con “núcleo” y escribir “el centro de un átomo es el núcleo” al lado de la línea de conexión.</a:t>
            </a:r>
          </a:p>
          <a:p/>
          <a:p>
            <a:r>
              <a:t>Alternativamente, los estudiantes pueden crear una Red de Conexión de Vocabulario (Teaching Science to English Learners by Fleenor y Beene, 2019, p.53) en la cual se puede hacer cualquier conexión entre dos palabras – no tiene que haber una palabra “central”.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5(B) escribir utilizando vocabulario básico recién adquirido y vocabulario de nivel de grado basado en el contenido;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Cuando los estudiantes terminen, se recomienda que compartan sus párrafos con un compañero o grupo, con tiempo después para hacer cualquier edición a sus párrafos.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Para el maestro, no se mostrará a los estudiantes.</a:t>
            </a:r>
          </a:p>
          <a:p/>
          <a:p>
            <a:r>
              <a:t>Para un ejemplo modelado de apoyo a los estudiantes para prepararlos para la aleatorización, consulte 7 Steps to a Language-Rich Interactive Classroom de John Seidlitz y Bill Perryman (p.17-18).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Esto se puede hacer de forma independiente, con un compañero o los estudiantes pueden crear listas individuales y luego compartirlas con un compañero.</a:t>
            </a:r>
          </a:p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  <a:p/>
          <a:p>
            <a:r>
              <a:t>Escritura: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  <a:p>
            <a:r>
              <a:t>5(F) escribir utilizando una variedad de longitudes de oraciones, patrones y palabras de conexión de nivel de grado para combinar frases, cláusulas y oraciones de maneras cada vez más precisas a medida que se adquiere más español; y</a:t>
            </a:r>
          </a:p>
          <a:p>
            <a:r>
              <a:t>5(G) narrar, describir y explicar con mayor especificidad y detalle para satisfacer las necesidades de escritura del área de contenido a medida que se adquiere más español.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Se recomienda que el objetivo del lenguaje sea la escritura (para los grados 2-12) con la conversación estructurada durante la clase.</a:t>
            </a:r>
          </a:p>
          <a:p/>
          <a:p/>
          <a:p>
            <a:pPr/>
            <a:r>
              <a:t>El objetivo de contenido puede modificarse para utilizar la terminología específica del estándar de aprendizaje.
</a:t>
            </a:r>
            <a:r>
              <a:t>Nota: estos objetivos se han simplificado para facilitar su implementación. Para obtener más información sobre los objetivos de contenido y lenguaje, consulte 7 Steps to a Language-Rich Interactive Classroom de John Seidlitz y Bill Perryman (p.118-123).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Conversación estructurada introductoria:</a:t>
            </a:r>
          </a:p>
          <a:p/>
          <a:p>
            <a:r>
              <a:t>Esta actividad se llama Preparación para la pregunta guía y se describe con más detalle en Teaching Science to English Learners de Stephen Fleenor y Tina Beene (p.24-25).</a:t>
            </a:r>
          </a:p>
          <a:p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Imprima esta diapositiva y muéstrela en su pared de palabras, o use esta imagen como base en las conversaciones estructuradas.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3" sz="quarter"/>
          </p:nvPr>
        </p:nvSpPr>
        <p:spPr/>
        <p:txBody>
          <a:bodyPr/>
          <a:lstStyle/>
          <a:p>
            <a:r>
              <a:t>Conversaciones Estructuradas:</a:t>
            </a:r>
          </a:p>
          <a:p/>
          <a:p>
            <a:r>
              <a:t>Esta actividad se llama QSSSA y se describe con más detalle en Teaching Science to English Learners by Stephen Fleenor y Tina Beene (p.29)</a:t>
            </a:r>
            <a:br/>
          </a:p>
          <a:p>
            <a:r>
              <a:t>Guión:</a:t>
            </a:r>
          </a:p>
          <a:p>
            <a:r>
              <a:t>•   ¿Puede todo el mundo _______ (señal). Piensa acerca de esta pregunta. Cuando estés listo para terminar esta frase, _______(inicio de oración), muéstramelo haciendo _______ (desactiva la señal).</a:t>
            </a:r>
          </a:p>
          <a:p>
            <a:r>
              <a:t>•   Vas a compartir con _______ (señal) La persona en tu grupo que irá primero es _______ (compartir).</a:t>
            </a:r>
          </a:p>
          <a:p>
            <a:r>
              <a:t>•   Voy a _______ (evaluar). Está bien si compartes lo que tú dijiste o lo que dijo tu compañero, siempre y cuando uses ________ (palabra del vocabulario) en una frase completa. Te recomiendo usar el inicio de oración , ________ (inicio de oración).</a:t>
            </a:r>
          </a:p>
          <a:p/>
          <a:p>
            <a:br/>
            <a:r>
              <a:t>ELPS</a:t>
            </a:r>
            <a:br/>
          </a:p>
          <a:p>
            <a:r>
              <a:t>Escuchar:</a:t>
            </a:r>
          </a:p>
          <a:p>
            <a:r>
              <a:t>2(C) aprender nuevas estructuras de lenguaje, expresiones y vocabulario básico y académico escuchados durante la instrucción y las interacciones en el salón de clases;</a:t>
            </a:r>
          </a:p>
          <a:p>
            <a:r>
              <a:t>2(E) utilizar apoyo visual, contextual y lingüístico para mejorar y confirmar la comprensión del lenguaje hablado cada vez más complejo y elaborado;</a:t>
            </a:r>
          </a:p>
          <a:p>
            <a:r>
              <a:t>2(I) demostrar comprensión auditiva del español hablado cada vez más complejo siguiendo instrucciones, volviendo a contar o resumiendo mensajes hablados, respondiendo a preguntas y solicitudes, colaborando con compañeros y tomando notas acordes con el contenido y las necesidades del nivel de grado.</a:t>
            </a:r>
          </a:p>
          <a:p/>
          <a:p>
            <a:r>
              <a:t>Hablar:</a:t>
            </a:r>
          </a:p>
          <a:p>
            <a:r>
              <a:t>3(A) practicar la producción de sonidos de vocabulario recién adquirido, como vocales largas y cortas, letras silenciosas y grupos de consonantes, para pronunciar palabras en español de una manera cada vez más comprensible;</a:t>
            </a:r>
          </a:p>
          <a:p>
            <a:r>
              <a:t>3(B) amplíar y interiorizar el vocabulario inicial en español aprendiendo y usando palabras en español de alta frecuencia necesarias para identificar y describir personas, lugares y objetos, volviendo a contar historias simples e información básica representada o respaldada por imágenes, y aprendiendo y usando lenguaje de rutina necesario para la comunicación en el salón de clases;</a:t>
            </a:r>
          </a:p>
          <a:p>
            <a:r>
              <a:t>3(D) hablar usando vocabulario del área de contenido de nivel de grado en contexto para interiorizar nuevas palabras en español y desarrollar competencia en el lenguaje académico;</a:t>
            </a:r>
          </a:p>
          <a:p>
            <a:r>
              <a:t>3(E) compartir información en interacciones de aprendizaje cooperativo;</a:t>
            </a:r>
          </a:p>
          <a:p>
            <a:r>
              <a:t>3(G) expresar opiniones, ideas y sentimientos que van desde comunicar palabras y frases cortas hasta participar en discusiones extendidas sobre una variedad de temas sociales y académicos apropiados para el grado;</a:t>
            </a:r>
          </a:p>
          <a:p>
            <a:r>
              <a:t>3(J) responder oralmente a la información presentada en una amplia variedad de medios impresos, electrónicos, de audio y visuales para construir y reforzar el logro de conceptos y lenguaje.</a:t>
            </a:r>
          </a:p>
          <a:p/>
          <a:p>
            <a:r>
              <a:t>Lectura:</a:t>
            </a:r>
          </a:p>
          <a:p>
            <a:r>
              <a:t>4(D) utilizar apoyos previos a la lectura, como organizadores gráficos, ilustraciones y vocabulario relacionado con el tema enseñado previamente y otras actividades previas a la lectura para mejorar la comprensión del texto escrito;</a:t>
            </a:r>
          </a:p>
          <a:p>
            <a:r>
              <a:t>4(F) utilizar apoyo visual y contextual y apoyo de compañeros y maestros para leer texto de contenido de nivel de grado, mejorar y confirmar la comprensión y desarrollar vocabulario, comprensión de las estructuras del lenguaje y conocimientos previos necesarios para comprender un lenguaje cada vez más desafiante;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 sz="quarter"/>
          </p:nvPr>
        </p:nvSpPr>
        <p:spPr/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5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5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11.png"/><Relationship Id="rId10" Type="http://schemas.openxmlformats.org/officeDocument/2006/relationships/image" Target="../media/image12.png"/><Relationship Id="rId11" Type="http://schemas.openxmlformats.org/officeDocument/2006/relationships/image" Target="../media/image13.png"/><Relationship Id="rId12" Type="http://schemas.openxmlformats.org/officeDocument/2006/relationships/image" Target="../media/image14.png"/><Relationship Id="rId13" Type="http://schemas.openxmlformats.org/officeDocument/2006/relationships/image" Target="../media/image15.png"/><Relationship Id="rId14" Type="http://schemas.openxmlformats.org/officeDocument/2006/relationships/image" Target="../media/image16.png"/><Relationship Id="rId15" Type="http://schemas.openxmlformats.org/officeDocument/2006/relationships/image" Target="../media/image17.png"/><Relationship Id="rId16" Type="http://schemas.openxmlformats.org/officeDocument/2006/relationships/image" Target="../media/image18.png"/><Relationship Id="rId17" Type="http://schemas.openxmlformats.org/officeDocument/2006/relationships/image" Target="../media/image8.png"/><Relationship Id="rId18" Type="http://schemas.openxmlformats.org/officeDocument/2006/relationships/image" Target="../media/image9.png"/><Relationship Id="rId19" Type="http://schemas.openxmlformats.org/officeDocument/2006/relationships/image" Target="../media/image10.png"/><Relationship Id="rId20" Type="http://schemas.openxmlformats.org/officeDocument/2006/relationships/image" Target="../media/image41.png"/><Relationship Id="rId21" Type="http://schemas.openxmlformats.org/officeDocument/2006/relationships/image" Target="../media/image42.png"/><Relationship Id="rId22" Type="http://schemas.openxmlformats.org/officeDocument/2006/relationships/image" Target="../media/image43.png"/><Relationship Id="rId23" Type="http://schemas.openxmlformats.org/officeDocument/2006/relationships/image" Target="../media/image44.png"/><Relationship Id="rId24" Type="http://schemas.openxmlformats.org/officeDocument/2006/relationships/notesSlide" Target="../notesSlides/notesSlide10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27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8.png"/><Relationship Id="rId21" Type="http://schemas.openxmlformats.org/officeDocument/2006/relationships/image" Target="../media/image9.png"/><Relationship Id="rId22" Type="http://schemas.openxmlformats.org/officeDocument/2006/relationships/image" Target="../media/image10.png"/><Relationship Id="rId23" Type="http://schemas.openxmlformats.org/officeDocument/2006/relationships/image" Target="../media/image45.png"/><Relationship Id="rId24" Type="http://schemas.openxmlformats.org/officeDocument/2006/relationships/image" Target="../media/image30.png"/><Relationship Id="rId25" Type="http://schemas.openxmlformats.org/officeDocument/2006/relationships/notesSlide" Target="../notesSlides/notesSlide11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2.png"/><Relationship Id="rId10" Type="http://schemas.openxmlformats.org/officeDocument/2006/relationships/image" Target="../media/image53.png"/><Relationship Id="rId11" Type="http://schemas.openxmlformats.org/officeDocument/2006/relationships/image" Target="../media/image54.png"/><Relationship Id="rId12" Type="http://schemas.openxmlformats.org/officeDocument/2006/relationships/notesSlide" Target="../notesSlides/notesSlide1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3.xml"/><Relationship Id="rId5" Type="http://schemas.openxmlformats.org/officeDocument/2006/relationships/image" Target="../media/image30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8.png"/><Relationship Id="rId19" Type="http://schemas.openxmlformats.org/officeDocument/2006/relationships/image" Target="../media/image9.png"/><Relationship Id="rId20" Type="http://schemas.openxmlformats.org/officeDocument/2006/relationships/image" Target="../media/image10.png"/><Relationship Id="rId21" Type="http://schemas.openxmlformats.org/officeDocument/2006/relationships/image" Target="../media/image55.png"/><Relationship Id="rId22" Type="http://schemas.openxmlformats.org/officeDocument/2006/relationships/image" Target="../media/image56.png"/><Relationship Id="rId23" Type="http://schemas.openxmlformats.org/officeDocument/2006/relationships/image" Target="../media/image57.png"/><Relationship Id="rId24" Type="http://schemas.openxmlformats.org/officeDocument/2006/relationships/image" Target="../media/image58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notesSlide" Target="../notesSlides/notesSlide1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5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59.png"/><Relationship Id="rId6" Type="http://schemas.openxmlformats.org/officeDocument/2006/relationships/image" Target="../media/image10.png"/><Relationship Id="rId7" Type="http://schemas.openxmlformats.org/officeDocument/2006/relationships/notesSlide" Target="../notesSlides/notesSlide16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image" Target="../media/image60.png"/><Relationship Id="rId7" Type="http://schemas.openxmlformats.org/officeDocument/2006/relationships/notesSlide" Target="../notesSlides/notesSlide17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png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notesSlide" Target="../notesSlides/notesSlide18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19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notesSlide" Target="../notesSlides/notesSlide2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1" Type="http://schemas.openxmlformats.org/officeDocument/2006/relationships/image" Target="../media/image16.png"/><Relationship Id="rId12" Type="http://schemas.openxmlformats.org/officeDocument/2006/relationships/image" Target="../media/image17.png"/><Relationship Id="rId13" Type="http://schemas.openxmlformats.org/officeDocument/2006/relationships/image" Target="../media/image18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7" Type="http://schemas.openxmlformats.org/officeDocument/2006/relationships/image" Target="../media/image30.png"/><Relationship Id="rId18" Type="http://schemas.openxmlformats.org/officeDocument/2006/relationships/image" Target="../media/image3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image" Target="../media/image2.png"/><Relationship Id="rId24" Type="http://schemas.openxmlformats.org/officeDocument/2006/relationships/notesSlide" Target="../notesSlides/notesSlide20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notesSlide" Target="../notesSlides/notesSlide21.xml"/><Relationship Id="rId8" Type="http://schemas.openxmlformats.org/officeDocument/2006/relationships/image" Target="../media/image62.png"/><Relationship Id="rId9" Type="http://schemas.openxmlformats.org/officeDocument/2006/relationships/image" Target="../media/image45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2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3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10.png"/><Relationship Id="rId6" Type="http://schemas.openxmlformats.org/officeDocument/2006/relationships/notesSlide" Target="../notesSlides/notesSlide24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Relationship Id="rId3" Type="http://schemas.openxmlformats.org/officeDocument/2006/relationships/image" Target="../media/image8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3.png"/><Relationship Id="rId8" Type="http://schemas.openxmlformats.org/officeDocument/2006/relationships/image" Target="../media/image2.png"/><Relationship Id="rId9" Type="http://schemas.openxmlformats.org/officeDocument/2006/relationships/image" Target="../media/image23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notesSlide" Target="../notesSlides/notesSlide3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27.png"/><Relationship Id="rId4" Type="http://schemas.openxmlformats.org/officeDocument/2006/relationships/image" Target="../media/image22.png"/><Relationship Id="rId5" Type="http://schemas.openxmlformats.org/officeDocument/2006/relationships/image" Target="../media/image10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.png"/><Relationship Id="rId9" Type="http://schemas.openxmlformats.org/officeDocument/2006/relationships/image" Target="../media/image30.png"/><Relationship Id="rId10" Type="http://schemas.openxmlformats.org/officeDocument/2006/relationships/notesSlide" Target="../notesSlides/notesSlide4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22.png"/><Relationship Id="rId7" Type="http://schemas.openxmlformats.org/officeDocument/2006/relationships/image" Target="../media/image34.png"/><Relationship Id="rId8" Type="http://schemas.openxmlformats.org/officeDocument/2006/relationships/image" Target="../media/image10.png"/><Relationship Id="rId9" Type="http://schemas.openxmlformats.org/officeDocument/2006/relationships/notesSlide" Target="../notesSlides/notesSlide5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Relationship Id="rId9" Type="http://schemas.openxmlformats.org/officeDocument/2006/relationships/image" Target="../media/image38.png"/><Relationship Id="rId10" Type="http://schemas.openxmlformats.org/officeDocument/2006/relationships/image" Target="../media/image39.png"/><Relationship Id="rId11" Type="http://schemas.openxmlformats.org/officeDocument/2006/relationships/notesSlide" Target="../notesSlides/notesSlide6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7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Relationship Id="rId3" Type="http://schemas.openxmlformats.org/officeDocument/2006/relationships/image" Target="../media/image40.png"/><Relationship Id="rId4" Type="http://schemas.openxmlformats.org/officeDocument/2006/relationships/image" Target="../media/image31.png"/><Relationship Id="rId5" Type="http://schemas.openxmlformats.org/officeDocument/2006/relationships/notesSlide" Target="../notesSlides/notesSlide8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0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png"/><Relationship Id="rId12" Type="http://schemas.openxmlformats.org/officeDocument/2006/relationships/image" Target="../media/image15.png"/><Relationship Id="rId13" Type="http://schemas.openxmlformats.org/officeDocument/2006/relationships/image" Target="../media/image16.pn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8.png"/><Relationship Id="rId17" Type="http://schemas.openxmlformats.org/officeDocument/2006/relationships/image" Target="../media/image9.png"/><Relationship Id="rId18" Type="http://schemas.openxmlformats.org/officeDocument/2006/relationships/image" Target="../media/image10.png"/><Relationship Id="rId19" Type="http://schemas.openxmlformats.org/officeDocument/2006/relationships/image" Target="../media/image41.png"/><Relationship Id="rId20" Type="http://schemas.openxmlformats.org/officeDocument/2006/relationships/image" Target="../media/image42.png"/><Relationship Id="rId21" Type="http://schemas.openxmlformats.org/officeDocument/2006/relationships/image" Target="../media/image43.png"/><Relationship Id="rId22" Type="http://schemas.openxmlformats.org/officeDocument/2006/relationships/image" Target="../media/image44.png"/><Relationship Id="rId23" Type="http://schemas.openxmlformats.org/officeDocument/2006/relationships/notesSlide" Target="../notesSlides/notesSlide9.xml"/><Relationship Id="rId2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qr_co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91856" y="402336"/>
            <a:ext cx="3749039" cy="3749039"/>
          </a:xfrm>
          <a:prstGeom prst="rect">
            <a:avLst/>
          </a:prstGeom>
        </p:spPr>
      </p:pic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NOTA PARA EL MAESTRO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" y="365760"/>
            <a:ext cx="7808975" cy="52669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70C0"/>
                </a:solidFill>
              </a:rPr>
              <a:t>•   ¡Este es TÚ plan de clase! Siéntete libre de eliminar, cambiar o agregar diapositivas.
</a:t>
            </a:r>
            <a:r>
              <a:t>•   El propósito de estas diapositivas es maximizar el lenguaje académico verbal y escrito de los estudiantes. Dependiendo de la duración u otro contenido de su clase, es posible que algunas de las diapositivas no se ajusten al contenido o al momento de la clase. Cada conversación estructurada debe tomar de 3 a 5 minutos, con la opción de extender la conversación según las respuestas de los estudiantes.
</a:t>
            </a:r>
            <a:r>
              <a:rPr>
                <a:solidFill>
                  <a:srgbClr val="0070C0"/>
                </a:solidFill>
              </a:rPr>
              <a:t>•   Se recomienda mostrar algunos objetivos (como en la Diapositiva 5) y que los estudiantes interactúen con estos objetivos de alguna manera (como en la Diapositiva 6).
</a:t>
            </a:r>
            <a:r>
              <a:t>•   Para personalizar cada conversación estructurada, mueva los corchetes al ícono correspondiente.
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2127" y="4306824"/>
            <a:ext cx="3858768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Explicación de cómo usar estas diapositivas.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5632704"/>
            <a:ext cx="12188952" cy="832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600" i="1"/>
            </a:pPr>
            <a:r>
              <a:t>Aviso: Como titular de la licencia de este producto, usted acepta que (1) puede usar este producto digital para su propio uso como educador con sus estudiantes y (2) no puede republicar, reproducir, duplicar, copiar, vender, mostrar o distribuir a amigos, colegas o cualquier otro tercero. Cualquier uso no autorizado de los materiales constituirá una infracción de nuestros derechos.</a:t>
            </a:r>
          </a:p>
        </p:txBody>
      </p:sp>
      <p:pic>
        <p:nvPicPr>
          <p:cNvPr id="8" name="Picture 7" descr="s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044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14400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oran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¿En qué se diferencian los tipos de </a:t>
            </a:r>
            <a:r>
              <a:rPr b="1">
                <a:solidFill>
                  <a:srgbClr val="7030A0"/>
                </a:solidFill>
              </a:rPr>
              <a:t>radiación</a:t>
            </a:r>
            <a:r>
              <a:t> a lo largo del </a:t>
            </a:r>
            <a:r>
              <a:rPr b="1">
                <a:solidFill>
                  <a:srgbClr val="7030A0"/>
                </a:solidFill>
              </a:rPr>
              <a:t>espectro electromagnético</a:t>
            </a:r>
            <a: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Los tipos de </a:t>
            </a:r>
            <a:r>
              <a:rPr b="1">
                <a:solidFill>
                  <a:srgbClr val="7030A0"/>
                </a:solidFill>
              </a:rPr>
              <a:t>radiación</a:t>
            </a:r>
            <a:r>
              <a:t> son ??diferentes en el </a:t>
            </a:r>
            <a:r>
              <a:rPr b="1">
                <a:solidFill>
                  <a:srgbClr val="7030A0"/>
                </a:solidFill>
              </a:rPr>
              <a:t>espectro electromagnético</a:t>
            </a:r>
            <a:r>
              <a:t> en que...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4ECF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5560" y="0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274320"/>
            <a:ext cx="571500" cy="3143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2168" y="1819656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90672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71616" y="1837943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35440" y="18196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9" name="Connector 8"/>
          <p:cNvCxnSpPr/>
          <p:nvPr/>
        </p:nvCxnSpPr>
        <p:spPr>
          <a:xfrm flipH="1">
            <a:off x="-4572" y="1664208"/>
            <a:ext cx="12196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bracket1_purpl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392" y="1828800"/>
            <a:ext cx="466344" cy="365760"/>
          </a:xfrm>
          <a:prstGeom prst="rect">
            <a:avLst/>
          </a:prstGeom>
        </p:spPr>
      </p:pic>
      <p:pic>
        <p:nvPicPr>
          <p:cNvPr id="11" name="Picture 10" descr="bracket2_purpl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3792" y="1755648"/>
            <a:ext cx="795528" cy="502920"/>
          </a:xfrm>
          <a:prstGeom prst="rect">
            <a:avLst/>
          </a:prstGeom>
        </p:spPr>
      </p:pic>
      <p:pic>
        <p:nvPicPr>
          <p:cNvPr id="12" name="Picture 11" descr="bracket3_purpl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3920" y="1865376"/>
            <a:ext cx="274320" cy="274320"/>
          </a:xfrm>
          <a:prstGeom prst="rect">
            <a:avLst/>
          </a:prstGeom>
        </p:spPr>
      </p:pic>
      <p:pic>
        <p:nvPicPr>
          <p:cNvPr id="13" name="Picture 12" descr="bracket4_purpl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21824" y="1728216"/>
            <a:ext cx="786384" cy="548640"/>
          </a:xfrm>
          <a:prstGeom prst="rect">
            <a:avLst/>
          </a:prstGeom>
        </p:spPr>
      </p:pic>
      <p:pic>
        <p:nvPicPr>
          <p:cNvPr id="14" name="Picture 13" descr="noun-thumbs-up-216924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6968" y="1819656"/>
            <a:ext cx="365760" cy="365760"/>
          </a:xfrm>
          <a:prstGeom prst="rect">
            <a:avLst/>
          </a:prstGeom>
        </p:spPr>
      </p:pic>
      <p:pic>
        <p:nvPicPr>
          <p:cNvPr id="15" name="Picture 14" descr="noun-stand-up-4058566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3040" y="1819656"/>
            <a:ext cx="365760" cy="365760"/>
          </a:xfrm>
          <a:prstGeom prst="rect">
            <a:avLst/>
          </a:prstGeom>
        </p:spPr>
      </p:pic>
      <p:pic>
        <p:nvPicPr>
          <p:cNvPr id="16" name="Picture 15" descr="noun-raise-hand-1471169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39112" y="1819656"/>
            <a:ext cx="365760" cy="365760"/>
          </a:xfrm>
          <a:prstGeom prst="rect">
            <a:avLst/>
          </a:prstGeom>
        </p:spPr>
      </p:pic>
      <p:pic>
        <p:nvPicPr>
          <p:cNvPr id="17" name="Picture 16" descr="noun-think-1730977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15184" y="1819656"/>
            <a:ext cx="365760" cy="365760"/>
          </a:xfrm>
          <a:prstGeom prst="rect">
            <a:avLst/>
          </a:prstGeom>
        </p:spPr>
      </p:pic>
      <p:pic>
        <p:nvPicPr>
          <p:cNvPr id="18" name="Picture 17" descr="partners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2816" y="1865376"/>
            <a:ext cx="676656" cy="274320"/>
          </a:xfrm>
          <a:prstGeom prst="rect">
            <a:avLst/>
          </a:prstGeom>
        </p:spPr>
      </p:pic>
      <p:pic>
        <p:nvPicPr>
          <p:cNvPr id="19" name="Picture 18" descr="group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03520" y="1755648"/>
            <a:ext cx="594360" cy="493776"/>
          </a:xfrm>
          <a:prstGeom prst="rect">
            <a:avLst/>
          </a:prstGeom>
        </p:spPr>
      </p:pic>
      <p:pic>
        <p:nvPicPr>
          <p:cNvPr id="20" name="Picture 19" descr="white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304" y="1865376"/>
            <a:ext cx="274320" cy="274320"/>
          </a:xfrm>
          <a:prstGeom prst="rect">
            <a:avLst/>
          </a:prstGeom>
        </p:spPr>
      </p:pic>
      <p:pic>
        <p:nvPicPr>
          <p:cNvPr id="21" name="Picture 20" descr="black-sho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333488" y="1892807"/>
            <a:ext cx="228600" cy="228600"/>
          </a:xfrm>
          <a:prstGeom prst="rect">
            <a:avLst/>
          </a:prstGeom>
        </p:spPr>
      </p:pic>
      <p:pic>
        <p:nvPicPr>
          <p:cNvPr id="22" name="Picture 21" descr="noun-tshirt-4464232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5240" y="1865376"/>
            <a:ext cx="274320" cy="274320"/>
          </a:xfrm>
          <a:prstGeom prst="rect">
            <a:avLst/>
          </a:prstGeom>
        </p:spPr>
      </p:pic>
      <p:pic>
        <p:nvPicPr>
          <p:cNvPr id="23" name="Picture 22" descr="noun-tshirt-139533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955279" y="1865376"/>
            <a:ext cx="274320" cy="274320"/>
          </a:xfrm>
          <a:prstGeom prst="rect">
            <a:avLst/>
          </a:prstGeom>
        </p:spPr>
      </p:pic>
      <p:pic>
        <p:nvPicPr>
          <p:cNvPr id="24" name="Picture 23" descr="noun-door-99512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513064" y="1865376"/>
            <a:ext cx="274320" cy="274320"/>
          </a:xfrm>
          <a:prstGeom prst="rect">
            <a:avLst/>
          </a:prstGeom>
        </p:spPr>
      </p:pic>
      <p:pic>
        <p:nvPicPr>
          <p:cNvPr id="25" name="Picture 24" descr="noun-windows-1127615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796528" y="1865376"/>
            <a:ext cx="274320" cy="274320"/>
          </a:xfrm>
          <a:prstGeom prst="rect">
            <a:avLst/>
          </a:prstGeom>
        </p:spPr>
      </p:pic>
      <p:pic>
        <p:nvPicPr>
          <p:cNvPr id="26" name="Picture 25" descr="noun-wheel-of-fortune-1454005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04120" y="1773936"/>
            <a:ext cx="457200" cy="457200"/>
          </a:xfrm>
          <a:prstGeom prst="rect">
            <a:avLst/>
          </a:prstGeom>
        </p:spPr>
      </p:pic>
      <p:pic>
        <p:nvPicPr>
          <p:cNvPr id="27" name="Picture 26" descr="group_standup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98480" y="1746504"/>
            <a:ext cx="713232" cy="512064"/>
          </a:xfrm>
          <a:prstGeom prst="rect">
            <a:avLst/>
          </a:prstGeom>
        </p:spPr>
      </p:pic>
      <p:pic>
        <p:nvPicPr>
          <p:cNvPr id="28" name="Picture 27" descr="noun-write-1439720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1631168" y="1773936"/>
            <a:ext cx="457200" cy="457200"/>
          </a:xfrm>
          <a:prstGeom prst="rect">
            <a:avLst/>
          </a:prstGeom>
        </p:spPr>
      </p:pic>
      <p:pic>
        <p:nvPicPr>
          <p:cNvPr id="29" name="Picture 28" descr="SPe044i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095984" y="2276856"/>
            <a:ext cx="6099048" cy="4572000"/>
          </a:xfrm>
          <a:prstGeom prst="rect">
            <a:avLst/>
          </a:prstGeom>
        </p:spPr>
      </p:pic>
      <p:pic>
        <p:nvPicPr>
          <p:cNvPr id="30" name="Picture 29" descr="SPe045i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0" y="2276856"/>
            <a:ext cx="6099048" cy="4572000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" y="0"/>
            <a:ext cx="12188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Relación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36576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¿Cómo se relaciona un </a:t>
            </a:r>
            <a:r>
              <a:rPr b="1">
                <a:solidFill>
                  <a:srgbClr val="7030A0"/>
                </a:solidFill>
              </a:rPr>
              <a:t>espectro de emisión</a:t>
            </a:r>
            <a:r>
              <a:t> con el </a:t>
            </a:r>
            <a:r>
              <a:rPr b="1">
                <a:solidFill>
                  <a:srgbClr val="7030A0"/>
                </a:solidFill>
              </a:rPr>
              <a:t>espectro electromagnético</a:t>
            </a:r>
            <a:r>
              <a:t>?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" y="1005840"/>
            <a:ext cx="12188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espectro de emisión</a:t>
            </a:r>
            <a:r>
              <a:t> está relacionado con el </a:t>
            </a:r>
            <a:r>
              <a:rPr b="1">
                <a:solidFill>
                  <a:srgbClr val="7030A0"/>
                </a:solidFill>
              </a:rPr>
              <a:t>espectro electromagnético</a:t>
            </a:r>
            <a:r>
              <a:t> porque...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 u="sng"/>
            </a:pPr>
            <a:r>
              <a:t>Objetivo del lenguaje: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65760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000"/>
              <a:t>¿Qué predices que le ocurriría al electrón de un átomo cuando es golpeado por luz si su </a:t>
            </a:r>
            <a:r>
              <a:rPr b="1" sz="2000">
                <a:solidFill>
                  <a:srgbClr val="7030A0"/>
                </a:solidFill>
              </a:rPr>
              <a:t>espectro de emisión</a:t>
            </a:r>
            <a:r>
              <a:rPr b="1" sz="2000"/>
              <a:t> incluye toda la luz visible?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90472"/>
            <a:ext cx="5751576" cy="923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i="1"/>
              <a:t>Si el </a:t>
            </a:r>
            <a:r>
              <a:rPr b="1" sz="2000" i="1">
                <a:solidFill>
                  <a:srgbClr val="7030A0"/>
                </a:solidFill>
              </a:rPr>
              <a:t>espectro de emisión</a:t>
            </a:r>
            <a:r>
              <a:rPr i="1"/>
              <a:t> de un átomo incluyera toda la luz visible, su electrón respondería al ser golpeado por luz…</a:t>
            </a:r>
          </a:p>
        </p:txBody>
      </p:sp>
      <p:pic>
        <p:nvPicPr>
          <p:cNvPr id="6" name="Picture 5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7" name="Picture 6" descr="SPe04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Pe04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not_ready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8408" y="3255264"/>
            <a:ext cx="1463040" cy="1463040"/>
          </a:xfrm>
          <a:prstGeom prst="rect">
            <a:avLst/>
          </a:prstGeom>
        </p:spPr>
      </p:pic>
      <p:pic>
        <p:nvPicPr>
          <p:cNvPr id="10" name="Picture 9" descr="almost_ready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624" y="3255264"/>
            <a:ext cx="1463040" cy="1463040"/>
          </a:xfrm>
          <a:prstGeom prst="rect">
            <a:avLst/>
          </a:prstGeom>
        </p:spPr>
      </p:pic>
      <p:pic>
        <p:nvPicPr>
          <p:cNvPr id="11" name="Picture 10" descr="completely_ready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20840" y="3255264"/>
            <a:ext cx="1463040" cy="1463040"/>
          </a:xfrm>
          <a:prstGeom prst="rect">
            <a:avLst/>
          </a:prstGeom>
        </p:spPr>
      </p:pic>
      <p:pic>
        <p:nvPicPr>
          <p:cNvPr id="12" name="Picture 11" descr="face_sa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52728" y="5413248"/>
            <a:ext cx="914400" cy="914400"/>
          </a:xfrm>
          <a:prstGeom prst="rect">
            <a:avLst/>
          </a:prstGeom>
        </p:spPr>
      </p:pic>
      <p:pic>
        <p:nvPicPr>
          <p:cNvPr id="13" name="Picture 12" descr="face_neutral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9080" y="5413248"/>
            <a:ext cx="914400" cy="914400"/>
          </a:xfrm>
          <a:prstGeom prst="rect">
            <a:avLst/>
          </a:prstGeom>
        </p:spPr>
      </p:pic>
      <p:pic>
        <p:nvPicPr>
          <p:cNvPr id="14" name="Picture 13" descr="face_happy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995160" y="5413248"/>
            <a:ext cx="914400" cy="9144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05256" y="4718304"/>
            <a:ext cx="1609344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No estoy listo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76472" y="4718304"/>
            <a:ext cx="160934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Bastante listo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556248" y="4718304"/>
            <a:ext cx="1792224" cy="6492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Completamente listo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55448" y="2843784"/>
            <a:ext cx="8933688" cy="36576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0" i="0" sz="1800"/>
              <a:t>¿Qué tan preparado estás para responder esta pregunta, con oraciones completas y utilizando el vocabulario clave?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CF3FB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71500" cy="314325"/>
          </a:xfrm>
          <a:prstGeom prst="rect">
            <a:avLst/>
          </a:prstGeom>
        </p:spPr>
      </p:pic>
      <p:pic>
        <p:nvPicPr>
          <p:cNvPr id="4" name="Picture 3" descr="SPe045i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5" name="Picture 4" descr="noun-thumbs-up-216924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stand-up-4058566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raise-hand-1471169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noun-think-173097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9" name="Picture 8" descr="partners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10" name="Picture 9" descr="group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1" name="Picture 10" descr="white-sho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black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3" name="Picture 12" descr="noun-tshirt-4464232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tshirt-139533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door-99512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indows-112761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7" name="Picture 16" descr="noun-wheel-of-fortune-145400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8" name="Picture 17" descr="group_standup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9" name="Picture 18" descr="noun-write-1439720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5" name="Connector 24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" name="Picture 25" descr="bracket1_blu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7" name="Picture 26" descr="bracket2_blu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148840" y="4672584"/>
            <a:ext cx="795528" cy="502920"/>
          </a:xfrm>
          <a:prstGeom prst="rect">
            <a:avLst/>
          </a:prstGeom>
        </p:spPr>
      </p:pic>
      <p:pic>
        <p:nvPicPr>
          <p:cNvPr id="28" name="Picture 27" descr="bracket3_blu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65376" y="5413248"/>
            <a:ext cx="274320" cy="274320"/>
          </a:xfrm>
          <a:prstGeom prst="rect">
            <a:avLst/>
          </a:prstGeom>
        </p:spPr>
      </p:pic>
      <p:pic>
        <p:nvPicPr>
          <p:cNvPr id="29" name="Picture 28" descr="bracket4_blu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258568" y="5943600"/>
            <a:ext cx="786384" cy="548640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Inferencial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predices que le ocurriría al electrón de un átomo cuando es golpeado por luz si su </a:t>
            </a:r>
            <a:r>
              <a:rPr b="1">
                <a:solidFill>
                  <a:srgbClr val="7030A0"/>
                </a:solidFill>
              </a:rPr>
              <a:t>espectro de emisión</a:t>
            </a:r>
            <a:r>
              <a:t> incluye toda la luz visible?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Si el </a:t>
            </a:r>
            <a:r>
              <a:rPr b="1">
                <a:solidFill>
                  <a:srgbClr val="7030A0"/>
                </a:solidFill>
              </a:rPr>
              <a:t>espectro de emisión</a:t>
            </a:r>
            <a:r>
              <a:t> de un átomo incluyera toda la luz visible, su electrón respondería al ser golpeado por luz…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Extensión de actividades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0624" y="704088"/>
            <a:ext cx="11356848" cy="83210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Utilice cualquiera o todas las actividades en las siguientes diapositivas, ya sea entre conversaciones estructuradas o después que los estudiantes hayan completado todas las conversaciones estructuradas.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0624" y="1673352"/>
            <a:ext cx="5678424" cy="480060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Dibuja y escribe</a:t>
            </a:r>
          </a:p>
          <a:p>
            <a:pPr algn="l"/>
            <a:r>
              <a:rPr b="0" i="1" sz="2000"/>
              <a:t>Invite al grupo a dibujar la palabra de vocabulario, colocar etiquetas con los conceptos clave de la lección y, después, explicar por escrito cómo ese dibujo y esas etiquetas muestran lo que entienden de la palabra.</a:t>
            </a:r>
          </a:p>
          <a:p>
            <a:pPr algn="l"/>
            <a:r>
              <a:rPr b="1" i="0" sz="2000"/>
              <a:t>•   Completa la imagen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Haz esto antes de mostrar la imagen completa para una actividad de predicción, o después de mostrar la imagen para un ejercicio de recordación.</a:t>
            </a:r>
          </a:p>
          <a:p>
            <a:pPr algn="l"/>
            <a:r>
              <a:rPr b="1" i="0" sz="2000"/>
              <a:t>•   Rellénalo</a:t>
            </a:r>
          </a:p>
          <a:p>
            <a:pPr algn="l"/>
            <a:r>
              <a:rPr b="0" i="1" sz="2000"/>
              <a:t>Al igual que “Completa la imagen”, esta actividad también es excelente como vista previa o revisión.</a:t>
            </a:r>
          </a:p>
          <a:p>
            <a:pPr algn="l"/>
            <a:r>
              <a:rPr b="1" i="0" sz="2000"/>
              <a:t>•   Conversación de preguntas</a:t>
            </a:r>
          </a:p>
          <a:p>
            <a:pPr algn="l"/>
            <a:r>
              <a:rPr b="0" i="1" sz="2000"/>
              <a:t>Fomente el diálogo abierto sobre la imagen con preguntas y predicciones.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9048" y="2404872"/>
            <a:ext cx="5678424" cy="3474720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2000"/>
              <a:t>•   Mapa de palabras</a:t>
            </a:r>
          </a:p>
          <a:p>
            <a:pPr algn="l"/>
            <a:r>
              <a:rPr b="0" i="1" sz="2000"/>
              <a:t>Haga que los estudiantes hagan conexiones con otras palabras en esta unidad, o con otras palabras en unidades anteriores. Esta actividad es excelente como revisión de la unidad!</a:t>
            </a:r>
          </a:p>
          <a:p>
            <a:pPr algn="l"/>
            <a:r>
              <a:rPr b="1" i="0" sz="2000"/>
              <a:t>•   Párrafo ambulante</a:t>
            </a:r>
            <a:r>
              <a:rPr b="0" i="0" sz="2000"/>
              <a:t> </a:t>
            </a:r>
          </a:p>
          <a:p>
            <a:pPr algn="l"/>
            <a:r>
              <a:rPr b="0" i="1" sz="2000"/>
              <a:t>¡Haga que los estudiantes se muevan y escriban! Se puede hacer en cualquier momento de la lección, pero es una excelente revisión al final de la lección.</a:t>
            </a:r>
          </a:p>
          <a:p>
            <a:pPr algn="l"/>
            <a:r>
              <a:rPr b="1" i="0" sz="2000"/>
              <a:t>•   Escritura</a:t>
            </a:r>
          </a:p>
          <a:p>
            <a:pPr algn="l"/>
            <a:r>
              <a:rPr b="0" i="1" sz="2000"/>
              <a:t>Esto es muy recomendable después que se completen las conversaciones estructuradas, como un cierre o boleto de salida de la lección. Haga que los estudiantes escriban todo lo que han aprendido sobre la palabra de vocabulario, estructurado con las frases iniciales de sus conversaciones estructuradas y el vocabulario clave.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4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una representación para el término </a:t>
            </a:r>
            <a:r>
              <a:rPr b="1">
                <a:solidFill>
                  <a:srgbClr val="7030A0"/>
                </a:solidFill>
              </a:rPr>
              <a:t>espectro de emisión</a:t>
            </a:r>
            <a:r>
              <a:t>. Etiqueta tu elemento visual con los términos:
•
•
•
•
•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espectro de emisión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4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u="sng" b="1"/>
            </a:pPr>
            <a:r>
              <a:t>Dibuja y Escribe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Explica cómo se relaciona tu elemento visual con lo que has aprendido sobre </a:t>
            </a:r>
            <a:r>
              <a:rPr b="1">
                <a:solidFill>
                  <a:srgbClr val="7030A0"/>
                </a:solidFill>
              </a:rPr>
              <a:t>espectro de emisión</a:t>
            </a:r>
            <a:r>
              <a:rPr sz="2000"/>
              <a:t>
• Mi visual es…
• Mi visual se relaciona con lo que he aprendido acerca de </a:t>
            </a:r>
            <a:r>
              <a:rPr b="1" sz="2000">
                <a:solidFill>
                  <a:srgbClr val="7030A0"/>
                </a:solidFill>
              </a:rPr>
              <a:t>espectro de emisión</a:t>
            </a:r>
            <a:r>
              <a:rPr sz="2000"/>
              <a:t> porque...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full_gra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4952" y="0"/>
            <a:ext cx="9157854" cy="6871854"/>
          </a:xfrm>
          <a:prstGeom prst="rect">
            <a:avLst/>
          </a:prstGeom>
        </p:spPr>
      </p:pic>
      <p:pic>
        <p:nvPicPr>
          <p:cNvPr id="8" name="Picture 7" descr="noun-write-143972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44952" y="0"/>
            <a:ext cx="9144000" cy="132588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8000">
                <a:solidFill>
                  <a:srgbClr val="7030A0"/>
                </a:solidFill>
              </a:defRPr>
            </a:pPr>
            <a:r>
              <a:t>espectro de emisión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4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Completa la imagen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Dibuja cómo crees que el resto de la imagen se ve para el término </a:t>
            </a:r>
            <a:r>
              <a:rPr b="1">
                <a:solidFill>
                  <a:srgbClr val="7030A0"/>
                </a:solidFill>
              </a:rPr>
              <a:t>espectro de emisión.</a:t>
            </a:r>
            <a:r>
              <a:t/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28" y="3922776"/>
            <a:ext cx="2368296" cy="2368296"/>
          </a:xfrm>
          <a:prstGeom prst="rect">
            <a:avLst/>
          </a:prstGeom>
        </p:spPr>
      </p:pic>
      <p:pic>
        <p:nvPicPr>
          <p:cNvPr id="8" name="Picture 7" descr="gray_box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16952" y="0"/>
            <a:ext cx="4585854" cy="687185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45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Rellénalo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Rellena las cajas grises en este visual lo mejor que puedas.
Trabaja con un compañero o comparte tu visual completada con un compañero cuando termines.</a:t>
            </a:r>
          </a:p>
        </p:txBody>
      </p:sp>
      <p:pic>
        <p:nvPicPr>
          <p:cNvPr id="5" name="Picture 4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744" y="5614416"/>
            <a:ext cx="832104" cy="832104"/>
          </a:xfrm>
          <a:prstGeom prst="rect">
            <a:avLst/>
          </a:prstGeom>
        </p:spPr>
      </p:pic>
      <p:pic>
        <p:nvPicPr>
          <p:cNvPr id="7" name="Picture 6" descr="partners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0" y="5678424"/>
            <a:ext cx="1627632" cy="658368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4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Elije un inicio de oración: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Una cosa que no sé es…</a:t>
            </a:r>
            <a:br/>
          </a:p>
          <a:p>
            <a:pPr>
              <a:defRPr i="1" sz="1800"/>
            </a:pPr>
            <a:r>
              <a:t>•   Una cosa que me pregunto es…</a:t>
            </a:r>
            <a:br/>
          </a:p>
          <a:p>
            <a:pPr>
              <a:defRPr i="1" sz="1800"/>
            </a:pPr>
            <a:r>
              <a:t>•   No entendí cuando hablamos de ______, pero creo 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32104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3619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76304" y="6547104"/>
            <a:ext cx="565265" cy="310896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136" y="1709928"/>
            <a:ext cx="786384" cy="786384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13432" y="1709928"/>
            <a:ext cx="786384" cy="786384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8728" y="1709928"/>
            <a:ext cx="786384" cy="786384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4024" y="1709928"/>
            <a:ext cx="786384" cy="786384"/>
          </a:xfrm>
          <a:prstGeom prst="rect">
            <a:avLst/>
          </a:prstGeom>
        </p:spPr>
      </p:pic>
      <p:pic>
        <p:nvPicPr>
          <p:cNvPr id="8" name="Picture 7" descr="noun-wheel-of-fortune-1454005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3368" y="1764792"/>
            <a:ext cx="987552" cy="987552"/>
          </a:xfrm>
          <a:prstGeom prst="rect">
            <a:avLst/>
          </a:prstGeom>
        </p:spPr>
      </p:pic>
      <p:pic>
        <p:nvPicPr>
          <p:cNvPr id="9" name="Picture 8" descr="group_stand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08392" y="1709928"/>
            <a:ext cx="1462481" cy="1106424"/>
          </a:xfrm>
          <a:prstGeom prst="rect">
            <a:avLst/>
          </a:prstGeom>
        </p:spPr>
      </p:pic>
      <p:pic>
        <p:nvPicPr>
          <p:cNvPr id="10" name="Picture 9" descr="noun-write-1439720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811512" y="1764792"/>
            <a:ext cx="987552" cy="987552"/>
          </a:xfrm>
          <a:prstGeom prst="rect">
            <a:avLst/>
          </a:prstGeom>
        </p:spPr>
      </p:pic>
      <p:pic>
        <p:nvPicPr>
          <p:cNvPr id="11" name="Picture 10" descr="partners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248" y="4562856"/>
            <a:ext cx="1473481" cy="594360"/>
          </a:xfrm>
          <a:prstGeom prst="rect">
            <a:avLst/>
          </a:prstGeom>
        </p:spPr>
      </p:pic>
      <p:pic>
        <p:nvPicPr>
          <p:cNvPr id="12" name="Picture 11" descr="group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81528" y="4325112"/>
            <a:ext cx="1278532" cy="1060704"/>
          </a:xfrm>
          <a:prstGeom prst="rect">
            <a:avLst/>
          </a:prstGeom>
        </p:spPr>
      </p:pic>
      <p:pic>
        <p:nvPicPr>
          <p:cNvPr id="13" name="Picture 12" descr="white-sho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2664" y="4471416"/>
            <a:ext cx="602502" cy="594360"/>
          </a:xfrm>
          <a:prstGeom prst="rect">
            <a:avLst/>
          </a:prstGeom>
        </p:spPr>
      </p:pic>
      <p:pic>
        <p:nvPicPr>
          <p:cNvPr id="14" name="Picture 13" descr="black-sho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8776" y="4462272"/>
            <a:ext cx="493776" cy="493776"/>
          </a:xfrm>
          <a:prstGeom prst="rect">
            <a:avLst/>
          </a:prstGeom>
        </p:spPr>
      </p:pic>
      <p:pic>
        <p:nvPicPr>
          <p:cNvPr id="15" name="Picture 14" descr="noun-tshirt-4464232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87184" y="4471416"/>
            <a:ext cx="594360" cy="594360"/>
          </a:xfrm>
          <a:prstGeom prst="rect">
            <a:avLst/>
          </a:prstGeom>
        </p:spPr>
      </p:pic>
      <p:pic>
        <p:nvPicPr>
          <p:cNvPr id="16" name="Picture 15" descr="noun-tshirt-139533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046720" y="4471416"/>
            <a:ext cx="594360" cy="594360"/>
          </a:xfrm>
          <a:prstGeom prst="rect">
            <a:avLst/>
          </a:prstGeom>
        </p:spPr>
      </p:pic>
      <p:pic>
        <p:nvPicPr>
          <p:cNvPr id="17" name="Picture 16" descr="noun-door-995125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03536" y="4471416"/>
            <a:ext cx="594360" cy="594360"/>
          </a:xfrm>
          <a:prstGeom prst="rect">
            <a:avLst/>
          </a:prstGeom>
        </p:spPr>
      </p:pic>
      <p:pic>
        <p:nvPicPr>
          <p:cNvPr id="18" name="Picture 17" descr="noun-windows-1127615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036808" y="4462272"/>
            <a:ext cx="594360" cy="5943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9116568" y="4379976"/>
            <a:ext cx="704088" cy="384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4000" b="1"/>
            </a:pPr>
            <a:r>
              <a:t>A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0"/>
            <a:ext cx="12188952" cy="7040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4000" b="1" u="sng"/>
            </a:pPr>
            <a:r>
              <a:t>Guía de iconos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7512" y="1133856"/>
            <a:ext cx="135331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Señal: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64224" y="1133856"/>
            <a:ext cx="1755648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Evaluar: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67512" y="3794760"/>
            <a:ext cx="1307592" cy="52120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/>
            </a:pPr>
            <a:r>
              <a:t>Compartir: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38344" y="3794760"/>
            <a:ext cx="1545336" cy="4663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800" b="1" i="1"/>
            </a:pPr>
            <a:r>
              <a:t>Va 1.º: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32104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el pulgar, bájalo cuando estés listo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066543" y="2560320"/>
            <a:ext cx="1078992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levántate, siéntate cuando estés listo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83280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levanta la mano, bájala cuando estés listo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562856" y="2560320"/>
            <a:ext cx="1161288" cy="740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mano en la cabeza, bájala cuando estés listo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364224" y="2752344"/>
            <a:ext cx="978408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al azar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790688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un estudiante de cada grupo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9464040" y="2752344"/>
            <a:ext cx="1481328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todos los estudiantes escriben la respuesta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95528" y="5138928"/>
            <a:ext cx="1536192" cy="950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compañero más cercano o con el compañero más lejano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971800" y="5449824"/>
            <a:ext cx="1444752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con el grupo de la mesa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29784" y="5065776"/>
            <a:ext cx="9144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claro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980176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el zapato más oscuro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967728" y="5065776"/>
            <a:ext cx="1143000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clara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72983" y="5065776"/>
            <a:ext cx="101498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la camisa más oscura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659368" y="5065776"/>
            <a:ext cx="139903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Estudiante A (editable)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9811512" y="5065776"/>
            <a:ext cx="1152144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puerta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844784" y="5065776"/>
            <a:ext cx="1124712" cy="52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1400">
                <a:latin typeface="Calibri"/>
              </a:defRPr>
            </a:pPr>
            <a:r>
              <a:t>más cerca de la ventana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noun-thumbs-up-216924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3" name="Picture 2" descr="noun-stand-up-4058566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4" name="Picture 3" descr="noun-raise-hand-147116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think-1730977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partner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7" name="Picture 6" descr="group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8" name="Picture 7" descr="white-sho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9" name="Picture 8" descr="black-sho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0" name="Picture 9" descr="noun-tshirt-446423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noun-tshirt-139533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2" name="Picture 11" descr="noun-door-995125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windows-1127615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wheel-of-fortune-145400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5" name="Picture 14" descr="group_standup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6" name="Picture 15" descr="noun-write-1439720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2" name="Connector 21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SPe045i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0" y="822960"/>
            <a:ext cx="3044952" cy="46634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2400"/>
              <a:t>Elija una hipótesis: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304495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Conversación </a:t>
            </a:r>
            <a:br/>
            <a:r>
              <a:t>de preguntas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1289304"/>
            <a:ext cx="3044952" cy="1783080"/>
          </a:xfrm>
          <a:prstGeom prst="rect">
            <a:avLst/>
          </a:prstGeom>
          <a:noFill/>
        </p:spPr>
        <p:txBody>
          <a:bodyPr wrap="square" anchor="t">
            <a:spAutoFit/>
          </a:bodyPr>
          <a:lstStyle/>
          <a:p/>
          <a:p>
            <a:pPr>
              <a:defRPr i="1" sz="1800"/>
            </a:pPr>
            <a:r>
              <a:t>•   Yo creo…</a:t>
            </a:r>
            <a:br/>
          </a:p>
          <a:p>
            <a:pPr>
              <a:defRPr i="1" sz="1800"/>
            </a:pPr>
            <a:r>
              <a:t>•   Basado en ______, yo creo…</a:t>
            </a:r>
            <a:br/>
          </a:p>
          <a:p>
            <a:pPr>
              <a:defRPr i="1" sz="1800"/>
            </a:pPr>
            <a:r>
              <a:t>•   ______ me hace pensar ______ porque…</a:t>
            </a:r>
          </a:p>
        </p:txBody>
      </p:sp>
      <p:pic>
        <p:nvPicPr>
          <p:cNvPr id="27" name="Picture 26" descr="s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28" name="Picture 27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9" name="Picture 28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30" name="Picture 29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130552" y="5413248"/>
            <a:ext cx="274320" cy="274320"/>
          </a:xfrm>
          <a:prstGeom prst="rect">
            <a:avLst/>
          </a:prstGeom>
        </p:spPr>
      </p:pic>
      <p:pic>
        <p:nvPicPr>
          <p:cNvPr id="31" name="Picture 30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pic>
        <p:nvPicPr>
          <p:cNvPr id="32" name="Picture 31" descr="logo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4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104" y="2569464"/>
            <a:ext cx="2752344" cy="2066543"/>
          </a:xfrm>
          <a:prstGeom prst="rect">
            <a:avLst/>
          </a:prstGeom>
        </p:spPr>
      </p:pic>
      <p:pic>
        <p:nvPicPr>
          <p:cNvPr id="3" name="Picture 2" descr="partner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328" y="5093208"/>
            <a:ext cx="2057400" cy="832104"/>
          </a:xfrm>
          <a:prstGeom prst="rect">
            <a:avLst/>
          </a:prstGeom>
        </p:spPr>
      </p:pic>
      <p:pic>
        <p:nvPicPr>
          <p:cNvPr id="4" name="Picture 3" descr="noun-write-143972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608" y="4974336"/>
            <a:ext cx="1060704" cy="10607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0"/>
            <a:ext cx="3995928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Mapa de palabras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" y="365760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Haz un mapa de palabras conectando </a:t>
            </a:r>
            <a:r>
              <a:rPr b="1">
                <a:solidFill>
                  <a:srgbClr val="7030A0"/>
                </a:solidFill>
              </a:rPr>
              <a:t>espectro de emisión</a:t>
            </a:r>
            <a:r>
              <a:t> con otras 3-5 palabras de vocabulario.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1746504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b="1">
                <a:solidFill>
                  <a:srgbClr val="000000"/>
                </a:solidFill>
              </a:defRPr>
            </a:pPr>
            <a:r>
              <a:t>Al lado de cada línea de conexión, describe cómo se relacionan las dos palabras.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" y="3191256"/>
            <a:ext cx="3995928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 i="1"/>
            </a:pPr>
            <a:r>
              <a:t>Trabaja con un compañero o comparte tu mapa de palabras con un compañero cuando termines. </a:t>
            </a:r>
          </a:p>
        </p:txBody>
      </p:sp>
      <p:pic>
        <p:nvPicPr>
          <p:cNvPr id="9" name="Picture 8" descr="logo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547104" y="2569464"/>
            <a:ext cx="2752344" cy="2066543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cxnSp>
        <p:nvCxnSpPr>
          <p:cNvPr id="12" name="Connector 11"/>
          <p:cNvCxnSpPr/>
          <p:nvPr/>
        </p:nvCxnSpPr>
        <p:spPr>
          <a:xfrm flipH="1" flipV="1">
            <a:off x="5596128" y="1600200"/>
            <a:ext cx="95097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or 12"/>
          <p:cNvCxnSpPr/>
          <p:nvPr/>
        </p:nvCxnSpPr>
        <p:spPr>
          <a:xfrm flipV="1">
            <a:off x="9299448" y="1600200"/>
            <a:ext cx="960120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 13"/>
          <p:cNvCxnSpPr/>
          <p:nvPr/>
        </p:nvCxnSpPr>
        <p:spPr>
          <a:xfrm flipH="1" flipV="1">
            <a:off x="9299448" y="4636008"/>
            <a:ext cx="923544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or 14"/>
          <p:cNvCxnSpPr/>
          <p:nvPr/>
        </p:nvCxnSpPr>
        <p:spPr>
          <a:xfrm flipV="1">
            <a:off x="5687568" y="4636008"/>
            <a:ext cx="859536" cy="969264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1792224"/>
            <a:ext cx="1598814" cy="853440"/>
          </a:xfrm>
          <a:prstGeom prst="rect">
            <a:avLst/>
          </a:prstGeom>
        </p:spPr>
      </p:pic>
      <p:pic>
        <p:nvPicPr>
          <p:cNvPr id="17" name="Picture 16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1792224"/>
            <a:ext cx="1598814" cy="853440"/>
          </a:xfrm>
          <a:prstGeom prst="rect">
            <a:avLst/>
          </a:prstGeom>
        </p:spPr>
      </p:pic>
      <p:pic>
        <p:nvPicPr>
          <p:cNvPr id="18" name="Picture 17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34856" y="4800600"/>
            <a:ext cx="1598814" cy="853440"/>
          </a:xfrm>
          <a:prstGeom prst="rect">
            <a:avLst/>
          </a:prstGeom>
        </p:spPr>
      </p:pic>
      <p:pic>
        <p:nvPicPr>
          <p:cNvPr id="19" name="Picture 18" descr="sp_relat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31536" y="4800600"/>
            <a:ext cx="1598814" cy="853440"/>
          </a:xfrm>
          <a:prstGeom prst="rect">
            <a:avLst/>
          </a:prstGeom>
        </p:spPr>
      </p:pic>
      <p:pic>
        <p:nvPicPr>
          <p:cNvPr id="20" name="Picture 19" descr="SPe044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873752" y="658368"/>
            <a:ext cx="1438656" cy="1078992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9537192" y="658368"/>
            <a:ext cx="1837943" cy="960120"/>
          </a:xfrm>
          <a:prstGeom prst="ellipse">
            <a:avLst/>
          </a:prstGeom>
          <a:solidFill>
            <a:srgbClr val="FFC9C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Oval 21"/>
          <p:cNvSpPr/>
          <p:nvPr/>
        </p:nvSpPr>
        <p:spPr>
          <a:xfrm>
            <a:off x="9537192" y="5559552"/>
            <a:ext cx="1837943" cy="960120"/>
          </a:xfrm>
          <a:prstGeom prst="ellipse">
            <a:avLst/>
          </a:prstGeom>
          <a:solidFill>
            <a:srgbClr val="E2F0D9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Oval 22"/>
          <p:cNvSpPr/>
          <p:nvPr/>
        </p:nvSpPr>
        <p:spPr>
          <a:xfrm>
            <a:off x="4873752" y="5559552"/>
            <a:ext cx="1837943" cy="960120"/>
          </a:xfrm>
          <a:prstGeom prst="ellipse">
            <a:avLst/>
          </a:prstGeom>
          <a:solidFill>
            <a:srgbClr val="DEEBF7"/>
          </a:solidFill>
          <a:ln w="12700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4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Escribe una oración usando cualquiera de los inicios de oración: </a:t>
            </a:r>
            <a:r>
              <a:rPr i="1"/>
              <a:t>
El término </a:t>
            </a:r>
            <a:r>
              <a:rPr b="1">
                <a:solidFill>
                  <a:srgbClr val="7030A0"/>
                </a:solidFill>
              </a:rPr>
              <a:t>espectro de emisión...</a:t>
            </a:r>
            <a:r>
              <a:rPr i="1"/>
              <a:t>
De esta visual, puedo inferir… </a:t>
            </a:r>
            <a:r>
              <a:rPr i="0"/>
              <a:t>(usa </a:t>
            </a:r>
            <a:r>
              <a:rPr b="1">
                <a:solidFill>
                  <a:srgbClr val="7030A0"/>
                </a:solidFill>
              </a:rPr>
              <a:t>espectro de emisión</a:t>
            </a:r>
            <a:r>
              <a:rPr i="0"/>
              <a:t> en tu respuesta)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4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Párrafo Ambulante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t>Busca otro estudiante y agrega su oración a la tuya usando una palabra de transición:​</a:t>
            </a:r>
            <a:r>
              <a:rPr sz="1600"/>
              <a:t>
• </a:t>
            </a:r>
            <a:r>
              <a:rPr sz="2400" i="1"/>
              <a:t>También, …</a:t>
            </a:r>
            <a:r>
              <a:rPr sz="1600"/>
              <a:t>
• </a:t>
            </a:r>
            <a:r>
              <a:rPr sz="2400" i="1"/>
              <a:t>Además, …</a:t>
            </a:r>
            <a:r>
              <a:rPr sz="1600"/>
              <a:t>
• </a:t>
            </a:r>
            <a:r>
              <a:rPr sz="2400" i="1"/>
              <a:t>Adicionalmente, …</a:t>
            </a:r>
            <a:r>
              <a:rPr sz="1600"/>
              <a:t>
• </a:t>
            </a:r>
            <a:r>
              <a:rPr sz="2400" i="1"/>
              <a:t>Por ejemplo, …</a:t>
            </a:r>
            <a:r>
              <a:rPr sz="1600"/>
              <a:t>
• </a:t>
            </a:r>
            <a:r>
              <a:rPr sz="2400" i="1"/>
              <a:t>Por último, …</a:t>
            </a:r>
            <a:r>
              <a:rPr sz="1600"/>
              <a:t>
• </a:t>
            </a:r>
            <a:r>
              <a:rPr sz="2400" i="1"/>
              <a:t>Por lo tanto, …</a:t>
            </a:r>
            <a:r>
              <a:rPr sz="2400"/>
              <a:t>
Repite 2 a 4 veces.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872" y="5861304"/>
            <a:ext cx="740664" cy="74980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45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0"/>
            <a:ext cx="3044952" cy="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Escritura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Escribe un párrafo que describa  </a:t>
            </a:r>
            <a:r>
              <a:rPr b="1">
                <a:solidFill>
                  <a:srgbClr val="7030A0"/>
                </a:solidFill>
              </a:rPr>
              <a:t>espectro de emisión</a:t>
            </a:r>
            <a:r>
              <a:t>.
Incluye otras 3-5 palabras de vocabulario en tu párrafo. Puedes incluir los siguientes inicios de oración:​
​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espectro de emisión</a:t>
            </a:r>
            <a:r>
              <a:rPr i="1"/>
              <a:t> muestra...
</a:t>
            </a:r>
            <a:r>
              <a:rPr i="1"/>
              <a:t>•   Un </a:t>
            </a:r>
            <a:r>
              <a:rPr i="1" b="1">
                <a:solidFill>
                  <a:srgbClr val="7030A0"/>
                </a:solidFill>
              </a:rPr>
              <a:t>espectro de emisión</a:t>
            </a:r>
            <a:r>
              <a:rPr i="1"/>
              <a:t> está relacionado con el </a:t>
            </a:r>
            <a:r>
              <a:rPr i="1" b="1">
                <a:solidFill>
                  <a:srgbClr val="7030A0"/>
                </a:solidFill>
              </a:rPr>
              <a:t>espectro electromagnético</a:t>
            </a:r>
            <a:r>
              <a:rPr i="1"/>
              <a:t> porque...
</a:t>
            </a:r>
            <a:r>
              <a:rPr i="1"/>
              <a:t>•   Si el </a:t>
            </a:r>
            <a:r>
              <a:rPr i="1" b="1">
                <a:solidFill>
                  <a:srgbClr val="7030A0"/>
                </a:solidFill>
              </a:rPr>
              <a:t>espectro de emisión</a:t>
            </a:r>
            <a:r>
              <a:rPr i="1"/>
              <a:t> de un átomo incluyera toda la luz visible, su electrón respondería al ser golpeado por luz…</a:t>
            </a:r>
          </a:p>
        </p:txBody>
      </p:sp>
      <p:pic>
        <p:nvPicPr>
          <p:cNvPr id="5" name="Picture 4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6" name="Picture 5" descr="s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7" name="Picture 6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176" y="5294376"/>
            <a:ext cx="1261872" cy="12618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0" y="0"/>
            <a:ext cx="12188952" cy="12984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ctr"/>
            <a:r>
              <a:rPr b="1" i="0" sz="4000"/>
              <a:t>Adaptaciones para estudiantes recién llegados o bilingües emergentes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10312" y="1399032"/>
            <a:ext cx="2496312" cy="2734056"/>
          </a:xfrm>
          <a:prstGeom prst="roundRect">
            <a:avLst/>
          </a:prstGeom>
          <a:solidFill>
            <a:srgbClr val="FFF2CC"/>
          </a:solidFill>
          <a:ln w="38100">
            <a:solidFill>
              <a:srgbClr val="806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ounded Rectangle 3"/>
          <p:cNvSpPr/>
          <p:nvPr/>
        </p:nvSpPr>
        <p:spPr>
          <a:xfrm>
            <a:off x="2825496" y="1399032"/>
            <a:ext cx="3200400" cy="3456432"/>
          </a:xfrm>
          <a:prstGeom prst="roundRect">
            <a:avLst/>
          </a:prstGeom>
          <a:solidFill>
            <a:srgbClr val="EDEDED"/>
          </a:solidFill>
          <a:ln w="38100">
            <a:solidFill>
              <a:srgbClr val="52525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ounded Rectangle 4"/>
          <p:cNvSpPr/>
          <p:nvPr/>
        </p:nvSpPr>
        <p:spPr>
          <a:xfrm>
            <a:off x="6144768" y="1298448"/>
            <a:ext cx="5916168" cy="1435608"/>
          </a:xfrm>
          <a:prstGeom prst="roundRect">
            <a:avLst/>
          </a:prstGeom>
          <a:solidFill>
            <a:srgbClr val="EADCF4"/>
          </a:solidFill>
          <a:ln w="38100">
            <a:solidFill>
              <a:srgbClr val="702A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ounded Rectangle 5"/>
          <p:cNvSpPr/>
          <p:nvPr/>
        </p:nvSpPr>
        <p:spPr>
          <a:xfrm>
            <a:off x="6565392" y="2807208"/>
            <a:ext cx="4992624" cy="1563624"/>
          </a:xfrm>
          <a:prstGeom prst="roundRect">
            <a:avLst/>
          </a:prstGeom>
          <a:solidFill>
            <a:srgbClr val="FBE5D6"/>
          </a:solidFill>
          <a:ln w="38100">
            <a:solidFill>
              <a:srgbClr val="843C0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137160" y="4956048"/>
            <a:ext cx="6464808" cy="1755648"/>
          </a:xfrm>
          <a:prstGeom prst="roundRect">
            <a:avLst/>
          </a:prstGeom>
          <a:solidFill>
            <a:srgbClr val="E2F0D9"/>
          </a:solidFill>
          <a:ln w="38100">
            <a:solidFill>
              <a:srgbClr val="38572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6793992" y="4617720"/>
            <a:ext cx="5321808" cy="1755648"/>
          </a:xfrm>
          <a:prstGeom prst="roundRect">
            <a:avLst/>
          </a:prstGeom>
          <a:solidFill>
            <a:srgbClr val="DEEBF7"/>
          </a:solidFill>
          <a:ln w="38100">
            <a:solidFill>
              <a:srgbClr val="1F4E7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210312" y="1527048"/>
            <a:ext cx="2496312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Siéntelos junto a los estudiantes que siguen las instrucciones bien</a:t>
            </a:r>
            <a:r>
              <a:rPr b="0" i="0" sz="1800"/>
              <a:t>, estos entonces pueden modelar el proceso durante las discusiones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44768" y="1399032"/>
            <a:ext cx="5001768" cy="119786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</a:t>
            </a:r>
            <a:r>
              <a:rPr b="1" i="0" sz="1800"/>
              <a:t>repitan las palabras de vocabulario</a:t>
            </a:r>
            <a:r>
              <a:rPr b="0" i="0" sz="1800"/>
              <a:t> después de ti, pronunciándolas </a:t>
            </a:r>
            <a:r>
              <a:rPr b="1" i="0" sz="1800"/>
              <a:t>juntos como clase</a:t>
            </a:r>
            <a:r>
              <a:rPr b="0" i="0" sz="1800"/>
              <a:t>. Es aún más efectivo para los principiantes si </a:t>
            </a:r>
            <a:r>
              <a:rPr b="1" i="0" sz="1800"/>
              <a:t>divides cada sílaba</a:t>
            </a:r>
            <a:r>
              <a:rPr b="0" i="0" sz="1800"/>
              <a:t> mientras señalas tu boca.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21424" y="4617720"/>
            <a:ext cx="4343400" cy="17556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Permita que los estudiantes translingüen</a:t>
            </a:r>
            <a:r>
              <a:rPr b="0" i="0" sz="1800"/>
              <a:t>, o usen varios idiomas dentro de una sola oración. </a:t>
            </a:r>
            <a:r>
              <a:rPr b="1" i="0" sz="1800"/>
              <a:t>Enfatice que usen la palabra de vocabulario tal como se presenta</a:t>
            </a:r>
            <a:r>
              <a:rPr b="0" i="0" sz="1800"/>
              <a:t> y anime a los estudiantes a expresarse de la manera que les resulte más cómoda.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74536" y="2843784"/>
            <a:ext cx="3867912" cy="148132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0" i="0" sz="1800"/>
              <a:t>Haga que los estudiantes participen en conversaciones estructuradas, pero </a:t>
            </a:r>
            <a:r>
              <a:rPr b="1" i="0" sz="1800"/>
              <a:t>asegúrese de que estén listos antes de incluirlos en el grupo de aleatorización</a:t>
            </a:r>
            <a:r>
              <a:rPr b="0" i="0" sz="1800"/>
              <a:t> para ser llamados en toda la clase.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37160" y="5074920"/>
            <a:ext cx="5184648" cy="135331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b="1" i="0" sz="1800"/>
              <a:t>Comparta las imágenes y los inicios de oraciones</a:t>
            </a:r>
            <a:r>
              <a:rPr b="0" i="0" sz="1800"/>
              <a:t> con los estudiantes </a:t>
            </a:r>
            <a:r>
              <a:rPr b="1" i="0" sz="1800"/>
              <a:t>el día anterior</a:t>
            </a:r>
            <a:r>
              <a:rPr b="0" i="0" sz="1800"/>
              <a:t> y haga que escriban sus respuestas.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07792" y="1399032"/>
            <a:ext cx="3118104" cy="304495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</a:p>
          <a:p>
            <a:r>
              <a:t>Si los inicios de las oraciones son complejos,</a:t>
            </a:r>
          </a:p>
          <a:p>
            <a:r>
              <a:rPr b="1"/>
              <a:t>anime a los estudiantes a usar: </a:t>
            </a:r>
          </a:p>
          <a:p>
            <a:r>
              <a:rPr>
                <a:solidFill>
                  <a:srgbClr val="843C0C"/>
                </a:solidFill>
              </a:rPr>
              <a:t>Observacional:</a:t>
            </a:r>
          </a:p>
          <a:p>
            <a:r>
              <a:rPr i="1">
                <a:solidFill>
                  <a:srgbClr val="C55A11"/>
                </a:solidFill>
              </a:rPr>
              <a:t>Yo noto… o [palabra] es…</a:t>
            </a:r>
          </a:p>
          <a:p>
            <a:r>
              <a:rPr>
                <a:solidFill>
                  <a:srgbClr val="7030A0"/>
                </a:solidFill>
              </a:rPr>
              <a:t>Relacional:</a:t>
            </a:r>
          </a:p>
          <a:p>
            <a:r>
              <a:rPr i="1">
                <a:solidFill>
                  <a:srgbClr val="954ECA"/>
                </a:solidFill>
              </a:rPr>
              <a:t>[palabra #1] es…, pero [palabra #2] es…</a:t>
            </a:r>
          </a:p>
          <a:p>
            <a:r>
              <a:rPr>
                <a:solidFill>
                  <a:srgbClr val="1F4E79"/>
                </a:solidFill>
              </a:rPr>
              <a:t>Inferencial:</a:t>
            </a:r>
          </a:p>
          <a:p>
            <a:r>
              <a:rPr i="1">
                <a:solidFill>
                  <a:srgbClr val="2E75B6"/>
                </a:solidFill>
              </a:rPr>
              <a:t>Yo creo que [palabra]… o Yo predigo que [palabra]…</a:t>
            </a:r>
          </a:p>
        </p:txBody>
      </p:sp>
      <p:pic>
        <p:nvPicPr>
          <p:cNvPr id="15" name="Picture 14" descr="studen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" y="3154680"/>
            <a:ext cx="978408" cy="978408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68128" y="3118104"/>
            <a:ext cx="969264" cy="969264"/>
          </a:xfrm>
          <a:prstGeom prst="rect">
            <a:avLst/>
          </a:prstGeom>
        </p:spPr>
      </p:pic>
      <p:pic>
        <p:nvPicPr>
          <p:cNvPr id="17" name="Picture 16" descr="teache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21808" y="5157216"/>
            <a:ext cx="1052067" cy="1042415"/>
          </a:xfrm>
          <a:prstGeom prst="rect">
            <a:avLst/>
          </a:prstGeom>
        </p:spPr>
      </p:pic>
      <p:pic>
        <p:nvPicPr>
          <p:cNvPr id="18" name="Picture 17" descr="sitting_student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440" y="5733288"/>
            <a:ext cx="768096" cy="768096"/>
          </a:xfrm>
          <a:prstGeom prst="rect">
            <a:avLst/>
          </a:prstGeom>
        </p:spPr>
      </p:pic>
      <p:pic>
        <p:nvPicPr>
          <p:cNvPr id="19" name="Picture 18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7664" y="1709928"/>
            <a:ext cx="795051" cy="457200"/>
          </a:xfrm>
          <a:prstGeom prst="rect">
            <a:avLst/>
          </a:prstGeom>
        </p:spPr>
      </p:pic>
      <p:pic>
        <p:nvPicPr>
          <p:cNvPr id="20" name="Picture 19" descr="s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30000" y="6464808"/>
            <a:ext cx="565265" cy="310896"/>
          </a:xfrm>
          <a:prstGeom prst="rect">
            <a:avLst/>
          </a:prstGeom>
        </p:spPr>
      </p:pic>
      <p:pic>
        <p:nvPicPr>
          <p:cNvPr id="21" name="Picture 20" descr="logo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704" y="6510528"/>
            <a:ext cx="1967537" cy="237744"/>
          </a:xfrm>
          <a:prstGeom prst="rect">
            <a:avLst/>
          </a:prstGeom>
        </p:spPr>
      </p:pic>
      <p:pic>
        <p:nvPicPr>
          <p:cNvPr id="22" name="Picture 21" descr="bubble1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99648" y="4809744"/>
            <a:ext cx="1115568" cy="393192"/>
          </a:xfrm>
          <a:prstGeom prst="rect">
            <a:avLst/>
          </a:prstGeom>
        </p:spPr>
      </p:pic>
      <p:pic>
        <p:nvPicPr>
          <p:cNvPr id="23" name="Picture 22" descr="bubble2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899648" y="5276088"/>
            <a:ext cx="1115568" cy="393192"/>
          </a:xfrm>
          <a:prstGeom prst="rect">
            <a:avLst/>
          </a:prstGeom>
        </p:spPr>
      </p:pic>
      <p:pic>
        <p:nvPicPr>
          <p:cNvPr id="24" name="Picture 23" descr="b1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055096" y="4654296"/>
            <a:ext cx="800901" cy="539496"/>
          </a:xfrm>
          <a:prstGeom prst="rect">
            <a:avLst/>
          </a:prstGeom>
        </p:spPr>
      </p:pic>
      <p:pic>
        <p:nvPicPr>
          <p:cNvPr id="25" name="Picture 24" descr="b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055096" y="5193792"/>
            <a:ext cx="770311" cy="5394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1" y="0"/>
            <a:ext cx="7808975" cy="526694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2400" b="1" u="sng"/>
            </a:pPr>
            <a:r>
              <a:t>Calentamiento</a:t>
            </a:r>
          </a:p>
        </p:txBody>
      </p:sp>
      <p:pic>
        <p:nvPicPr>
          <p:cNvPr id="3" name="Picture 2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4" name="Picture 3" descr="bracket1_purp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624" y="658368"/>
            <a:ext cx="935694" cy="758952"/>
          </a:xfrm>
          <a:prstGeom prst="rect">
            <a:avLst/>
          </a:prstGeom>
        </p:spPr>
      </p:pic>
      <p:pic>
        <p:nvPicPr>
          <p:cNvPr id="5" name="Picture 4" descr="pacma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4480" y="832104"/>
            <a:ext cx="795051" cy="457200"/>
          </a:xfrm>
          <a:prstGeom prst="rect">
            <a:avLst/>
          </a:prstGeom>
        </p:spPr>
      </p:pic>
      <p:pic>
        <p:nvPicPr>
          <p:cNvPr id="6" name="Picture 5" descr="noun-write-143972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832104"/>
            <a:ext cx="457200" cy="457200"/>
          </a:xfrm>
          <a:prstGeom prst="rect">
            <a:avLst/>
          </a:prstGeom>
        </p:spPr>
      </p:pic>
      <p:pic>
        <p:nvPicPr>
          <p:cNvPr id="7" name="Picture 6" descr="ey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6000" y="1920240"/>
            <a:ext cx="758952" cy="758952"/>
          </a:xfrm>
          <a:prstGeom prst="rect">
            <a:avLst/>
          </a:prstGeom>
        </p:spPr>
      </p:pic>
      <p:pic>
        <p:nvPicPr>
          <p:cNvPr id="8" name="Picture 7" descr="question_clou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9696" y="4279392"/>
            <a:ext cx="886968" cy="914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18288" y="1645920"/>
            <a:ext cx="3063240" cy="37856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 b="1"/>
              <a:t>5 cosas que notas en esta imagen.
</a:t>
            </a:r>
            <a:r>
              <a:rPr i="1"/>
              <a:t>Yo noto…
</a:t>
            </a:r>
            <a:r>
              <a:rPr b="1"/>
              <a:t>1 cosa que te preguntas sobre esta imagen.
</a:t>
            </a:r>
            <a:r>
              <a:rPr i="1"/>
              <a:t>Me pregunto…</a:t>
            </a:r>
          </a:p>
        </p:txBody>
      </p:sp>
      <p:pic>
        <p:nvPicPr>
          <p:cNvPr id="10" name="Picture 9" descr="s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  <p:pic>
        <p:nvPicPr>
          <p:cNvPr id="11" name="Picture 10" descr="SPe045i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904" y="109728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contenido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4904" y="2066543"/>
            <a:ext cx="4178808" cy="5852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 u="sng"/>
            </a:pPr>
            <a:r>
              <a:t>Objetivo del lenguaje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5760" y="704088"/>
            <a:ext cx="5486400" cy="466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Hoy aprenderemos acerca del término </a:t>
            </a:r>
            <a:r>
              <a:rPr b="1">
                <a:solidFill>
                  <a:srgbClr val="800080"/>
                </a:solidFill>
              </a:rPr>
              <a:t>espectro de emisión.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5760" y="2670048"/>
            <a:ext cx="5486400" cy="30449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defRPr sz="2400"/>
            </a:pPr>
            <a:r>
              <a:rPr>
                <a:solidFill>
                  <a:srgbClr val="000000"/>
                </a:solidFill>
              </a:rPr>
              <a:t>En oraciones completas:</a:t>
            </a:r>
            <a:br/>
            <a:br/>
            <a:r>
              <a:rPr b="1"/>
              <a:t>¿Qué predices que le ocurriría al electrón de un átomo cuando es golpeado por luz si su espectro de emisión incluye toda la luz visible?</a:t>
            </a:r>
            <a:r>
              <a:t>
</a:t>
            </a:r>
            <a:r>
              <a:rPr i="1"/>
              <a:t>Si el espectro de emisión de un átomo incluyera toda la luz visible, su electrón respondería al ser golpeado por luz…</a:t>
            </a:r>
            <a:r>
              <a:t>
Usa las palabras de vocabulario a la derecha en tu respuesta.</a:t>
            </a:r>
          </a:p>
        </p:txBody>
      </p:sp>
      <p:pic>
        <p:nvPicPr>
          <p:cNvPr id="7" name="Picture 6" descr="se_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76488" y="6547104"/>
            <a:ext cx="577378" cy="310896"/>
          </a:xfrm>
          <a:prstGeom prst="rect">
            <a:avLst/>
          </a:prstGeom>
        </p:spPr>
      </p:pic>
      <p:pic>
        <p:nvPicPr>
          <p:cNvPr id="8" name="Picture 7" descr="SPe04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9" name="Picture 8" descr="SPe04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10" name="Picture 9" descr="pacman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0920" y="2642616"/>
            <a:ext cx="1199803" cy="689956"/>
          </a:xfrm>
          <a:prstGeom prst="rect">
            <a:avLst/>
          </a:prstGeom>
        </p:spPr>
      </p:pic>
      <p:pic>
        <p:nvPicPr>
          <p:cNvPr id="11" name="Picture 10" descr="bracket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8736" y="2642616"/>
            <a:ext cx="969264" cy="758952"/>
          </a:xfrm>
          <a:prstGeom prst="rect">
            <a:avLst/>
          </a:prstGeom>
        </p:spPr>
      </p:pic>
      <p:pic>
        <p:nvPicPr>
          <p:cNvPr id="12" name="Picture 11" descr="noun-write-1439720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62472" y="2688336"/>
            <a:ext cx="685800" cy="68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EEF7E9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" y="6309360"/>
            <a:ext cx="565265" cy="31089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04" y="109728"/>
            <a:ext cx="548640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b="1" sz="2800"/>
              <a:t>¿Qué predices que le ocurriría al electrón de un átomo cuando es golpeado por luz si su </a:t>
            </a:r>
            <a:r>
              <a:rPr b="1" sz="2800">
                <a:solidFill>
                  <a:srgbClr val="7030A0"/>
                </a:solidFill>
              </a:rPr>
              <a:t>espectro de emisión</a:t>
            </a:r>
            <a:r>
              <a:rPr b="1" sz="2800"/>
              <a:t> incluye toda la luz visible?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4904" y="2724912"/>
            <a:ext cx="8641080" cy="585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800"/>
            </a:pPr>
            <a:r>
              <a:t>Elige un comienzo de oración para compartir: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904" y="2834640"/>
            <a:ext cx="8641080" cy="341985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Creo que la pregunta está pidiendo...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significa... porque...</a:t>
            </a:r>
          </a:p>
          <a:p>
            <a:pPr>
              <a:lnSpc>
                <a:spcPct val="150000"/>
              </a:lnSpc>
              <a:defRPr i="1" sz="2400">
                <a:solidFill>
                  <a:srgbClr val="548235"/>
                </a:solidFill>
              </a:defRPr>
            </a:pPr>
            <a:r>
              <a:t>•   La imagen me hace pensar en... porque...</a:t>
            </a:r>
          </a:p>
          <a:p>
            <a:pPr>
              <a:lnSpc>
                <a:spcPct val="150000"/>
              </a:lnSpc>
              <a:defRPr i="1" sz="2400"/>
            </a:pPr>
            <a:r>
              <a:t>•   Creo que el término ____ es importante para la pregunta porque...</a:t>
            </a:r>
          </a:p>
        </p:txBody>
      </p:sp>
      <p:pic>
        <p:nvPicPr>
          <p:cNvPr id="7" name="Picture 6" descr="SPe045w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1133856"/>
            <a:ext cx="3054096" cy="2286000"/>
          </a:xfrm>
          <a:prstGeom prst="rect">
            <a:avLst/>
          </a:prstGeom>
        </p:spPr>
      </p:pic>
      <p:pic>
        <p:nvPicPr>
          <p:cNvPr id="8" name="Picture 7" descr="SPe044w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0" y="3438144"/>
            <a:ext cx="3054096" cy="2286000"/>
          </a:xfrm>
          <a:prstGeom prst="rect">
            <a:avLst/>
          </a:prstGeom>
        </p:spPr>
      </p:pic>
      <p:pic>
        <p:nvPicPr>
          <p:cNvPr id="9" name="Picture 8" descr="es_signal_horizontal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1408" y="5486400"/>
            <a:ext cx="6963294" cy="1277389"/>
          </a:xfrm>
          <a:prstGeom prst="rect">
            <a:avLst/>
          </a:prstGeom>
        </p:spPr>
      </p:pic>
      <p:pic>
        <p:nvPicPr>
          <p:cNvPr id="10" name="Picture 9" descr="green_b_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8416" y="5495544"/>
            <a:ext cx="498763" cy="404552"/>
          </a:xfrm>
          <a:prstGeom prst="rect">
            <a:avLst/>
          </a:prstGeom>
        </p:spPr>
      </p:pic>
      <p:pic>
        <p:nvPicPr>
          <p:cNvPr id="11" name="Picture 10" descr="green_b_2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95160" y="5541264"/>
            <a:ext cx="313112" cy="313112"/>
          </a:xfrm>
          <a:prstGeom prst="rect">
            <a:avLst/>
          </a:prstGeom>
        </p:spPr>
      </p:pic>
      <p:pic>
        <p:nvPicPr>
          <p:cNvPr id="12" name="Picture 11" descr="green_b_3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46704" y="6208776"/>
            <a:ext cx="795250" cy="543098"/>
          </a:xfrm>
          <a:prstGeom prst="rect">
            <a:avLst/>
          </a:prstGeom>
        </p:spPr>
      </p:pic>
      <p:pic>
        <p:nvPicPr>
          <p:cNvPr id="13" name="Picture 12" descr="green_b_4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6872" y="6199632"/>
            <a:ext cx="435032" cy="587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45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show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Pe044w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048" y="0"/>
            <a:ext cx="9144000" cy="6858000"/>
          </a:xfrm>
          <a:prstGeom prst="rect">
            <a:avLst/>
          </a:prstGeom>
        </p:spPr>
      </p:pic>
      <p:pic>
        <p:nvPicPr>
          <p:cNvPr id="3" name="Picture 2" descr="vn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79592"/>
            <a:ext cx="975360" cy="975360"/>
          </a:xfrm>
          <a:prstGeom prst="rect">
            <a:avLst/>
          </a:prstGeom>
        </p:spPr>
      </p:pic>
      <p:pic>
        <p:nvPicPr>
          <p:cNvPr id="4" name="Picture 3" descr="se_b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36808" y="6227064"/>
            <a:ext cx="1120793" cy="60350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FDF0E7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1112"/>
            <a:ext cx="1995054" cy="241069"/>
          </a:xfrm>
          <a:prstGeom prst="rect">
            <a:avLst/>
          </a:prstGeom>
        </p:spPr>
      </p:pic>
      <p:pic>
        <p:nvPicPr>
          <p:cNvPr id="3" name="Picture 2" descr="SPe045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4952" y="0"/>
            <a:ext cx="9144000" cy="6858000"/>
          </a:xfrm>
          <a:prstGeom prst="rect">
            <a:avLst/>
          </a:prstGeom>
        </p:spPr>
      </p:pic>
      <p:pic>
        <p:nvPicPr>
          <p:cNvPr id="4" name="Picture 3" descr="noun-thumbs-up-216924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968" y="4069080"/>
            <a:ext cx="365760" cy="365760"/>
          </a:xfrm>
          <a:prstGeom prst="rect">
            <a:avLst/>
          </a:prstGeom>
        </p:spPr>
      </p:pic>
      <p:pic>
        <p:nvPicPr>
          <p:cNvPr id="5" name="Picture 4" descr="noun-stand-up-4058566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3040" y="4069080"/>
            <a:ext cx="365760" cy="365760"/>
          </a:xfrm>
          <a:prstGeom prst="rect">
            <a:avLst/>
          </a:prstGeom>
        </p:spPr>
      </p:pic>
      <p:pic>
        <p:nvPicPr>
          <p:cNvPr id="6" name="Picture 5" descr="noun-raise-hand-1471169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9112" y="4069080"/>
            <a:ext cx="365760" cy="365760"/>
          </a:xfrm>
          <a:prstGeom prst="rect">
            <a:avLst/>
          </a:prstGeom>
        </p:spPr>
      </p:pic>
      <p:pic>
        <p:nvPicPr>
          <p:cNvPr id="7" name="Picture 6" descr="noun-think-1730977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15184" y="4069080"/>
            <a:ext cx="365760" cy="365760"/>
          </a:xfrm>
          <a:prstGeom prst="rect">
            <a:avLst/>
          </a:prstGeom>
        </p:spPr>
      </p:pic>
      <p:pic>
        <p:nvPicPr>
          <p:cNvPr id="8" name="Picture 7" descr="partners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" y="4782312"/>
            <a:ext cx="676656" cy="274320"/>
          </a:xfrm>
          <a:prstGeom prst="rect">
            <a:avLst/>
          </a:prstGeom>
        </p:spPr>
      </p:pic>
      <p:pic>
        <p:nvPicPr>
          <p:cNvPr id="9" name="Picture 8" descr="group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58568" y="4672584"/>
            <a:ext cx="594360" cy="493776"/>
          </a:xfrm>
          <a:prstGeom prst="rect">
            <a:avLst/>
          </a:prstGeom>
        </p:spPr>
      </p:pic>
      <p:pic>
        <p:nvPicPr>
          <p:cNvPr id="10" name="Picture 9" descr="white-sho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14400" y="5404104"/>
            <a:ext cx="274320" cy="274320"/>
          </a:xfrm>
          <a:prstGeom prst="rect">
            <a:avLst/>
          </a:prstGeom>
        </p:spPr>
      </p:pic>
      <p:pic>
        <p:nvPicPr>
          <p:cNvPr id="11" name="Picture 10" descr="black-sho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34440" y="5404104"/>
            <a:ext cx="228600" cy="228600"/>
          </a:xfrm>
          <a:prstGeom prst="rect">
            <a:avLst/>
          </a:prstGeom>
        </p:spPr>
      </p:pic>
      <p:pic>
        <p:nvPicPr>
          <p:cNvPr id="12" name="Picture 11" descr="noun-tshirt-4464232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45336" y="5404104"/>
            <a:ext cx="274320" cy="274320"/>
          </a:xfrm>
          <a:prstGeom prst="rect">
            <a:avLst/>
          </a:prstGeom>
        </p:spPr>
      </p:pic>
      <p:pic>
        <p:nvPicPr>
          <p:cNvPr id="13" name="Picture 12" descr="noun-tshirt-13953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865376" y="5404104"/>
            <a:ext cx="274320" cy="274320"/>
          </a:xfrm>
          <a:prstGeom prst="rect">
            <a:avLst/>
          </a:prstGeom>
        </p:spPr>
      </p:pic>
      <p:pic>
        <p:nvPicPr>
          <p:cNvPr id="14" name="Picture 13" descr="noun-door-995125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423160" y="5404104"/>
            <a:ext cx="274320" cy="274320"/>
          </a:xfrm>
          <a:prstGeom prst="rect">
            <a:avLst/>
          </a:prstGeom>
        </p:spPr>
      </p:pic>
      <p:pic>
        <p:nvPicPr>
          <p:cNvPr id="15" name="Picture 14" descr="noun-windows-1127615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706624" y="5404104"/>
            <a:ext cx="274320" cy="274320"/>
          </a:xfrm>
          <a:prstGeom prst="rect">
            <a:avLst/>
          </a:prstGeom>
        </p:spPr>
      </p:pic>
      <p:pic>
        <p:nvPicPr>
          <p:cNvPr id="16" name="Picture 15" descr="noun-wheel-of-fortune-1454005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8680" y="5943600"/>
            <a:ext cx="457200" cy="457200"/>
          </a:xfrm>
          <a:prstGeom prst="rect">
            <a:avLst/>
          </a:prstGeom>
        </p:spPr>
      </p:pic>
      <p:pic>
        <p:nvPicPr>
          <p:cNvPr id="17" name="Picture 16" descr="group_standup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63040" y="5952744"/>
            <a:ext cx="713232" cy="512064"/>
          </a:xfrm>
          <a:prstGeom prst="rect">
            <a:avLst/>
          </a:prstGeom>
        </p:spPr>
      </p:pic>
      <p:pic>
        <p:nvPicPr>
          <p:cNvPr id="18" name="Picture 17" descr="noun-write-1439720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523744" y="5943600"/>
            <a:ext cx="457200" cy="4572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0" y="411480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Señal: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112264" y="5367528"/>
            <a:ext cx="347472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4791456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Comparte: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0" y="5376672"/>
            <a:ext cx="1005840" cy="338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600" i="1"/>
            </a:pPr>
            <a:r>
              <a:t>Va 1.º: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5989320"/>
            <a:ext cx="886968" cy="3657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/>
            </a:pPr>
            <a:r>
              <a:t>Evalúa:</a:t>
            </a:r>
          </a:p>
        </p:txBody>
      </p:sp>
      <p:cxnSp>
        <p:nvCxnSpPr>
          <p:cNvPr id="24" name="Connector 23"/>
          <p:cNvCxnSpPr/>
          <p:nvPr/>
        </p:nvCxnSpPr>
        <p:spPr>
          <a:xfrm flipH="1">
            <a:off x="-4572" y="3895344"/>
            <a:ext cx="3052267" cy="0"/>
          </a:xfrm>
          <a:prstGeom prst="line">
            <a:avLst/>
          </a:prstGeom>
          <a:ln w="12700"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bracket1_oran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3392" y="4069080"/>
            <a:ext cx="466344" cy="365760"/>
          </a:xfrm>
          <a:prstGeom prst="rect">
            <a:avLst/>
          </a:prstGeom>
        </p:spPr>
      </p:pic>
      <p:pic>
        <p:nvPicPr>
          <p:cNvPr id="26" name="Picture 25" descr="bracket2_oran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124712" y="4672584"/>
            <a:ext cx="795528" cy="502920"/>
          </a:xfrm>
          <a:prstGeom prst="rect">
            <a:avLst/>
          </a:prstGeom>
        </p:spPr>
      </p:pic>
      <p:pic>
        <p:nvPicPr>
          <p:cNvPr id="27" name="Picture 26" descr="bracket3_oran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234440" y="5413248"/>
            <a:ext cx="274320" cy="274320"/>
          </a:xfrm>
          <a:prstGeom prst="rect">
            <a:avLst/>
          </a:prstGeom>
        </p:spPr>
      </p:pic>
      <p:pic>
        <p:nvPicPr>
          <p:cNvPr id="28" name="Picture 27" descr="bracket4_oran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86384" y="5943600"/>
            <a:ext cx="786384" cy="548640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" y="0"/>
            <a:ext cx="3044952" cy="176479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1800" b="1" u="sng"/>
            </a:pPr>
            <a:r>
              <a:t>Pregunta de Observación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" y="365760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/>
            </a:pPr>
            <a:r>
              <a:t>¿Qué información muestra un </a:t>
            </a:r>
            <a:r>
              <a:rPr b="1">
                <a:solidFill>
                  <a:srgbClr val="7030A0"/>
                </a:solidFill>
              </a:rPr>
              <a:t>espectro de emisión</a:t>
            </a:r>
            <a: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" y="2130552"/>
            <a:ext cx="3044952" cy="17647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1800" i="1"/>
            </a:pPr>
            <a:r>
              <a:t>Un </a:t>
            </a:r>
            <a:r>
              <a:rPr b="1">
                <a:solidFill>
                  <a:srgbClr val="7030A0"/>
                </a:solidFill>
              </a:rPr>
              <a:t>espectro de emisión</a:t>
            </a:r>
            <a:r>
              <a:t> muestra...</a:t>
            </a:r>
          </a:p>
        </p:txBody>
      </p:sp>
      <p:pic>
        <p:nvPicPr>
          <p:cNvPr id="32" name="Picture 31" descr="s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2459736" y="6547104"/>
            <a:ext cx="565265" cy="31089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