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Check for Understanding. This is important because the next slide is the final structured conversation slide and is also recommended to be the exit ticket question.</a:t>
            </a:r>
          </a:p>
          <a:p>
            <a:pP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Esta actividad se recomienda especialmente para estimular el movimiento y generar confianza en la alfabetización.</a:t>
            </a:r>
          </a:p>
          <a:p/>
          <a:p>
            <a:r>
              <a:t>Esta actividad se llama Párrafo móvil y se describe con más detalle en 7 pasos para un aula interactiva y rica en lenguaje (2.ª edición) de John Seidlitz y Bill Perryman (pág. 151).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5.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41.png"/><Relationship Id="rId21" Type="http://schemas.openxmlformats.org/officeDocument/2006/relationships/image" Target="../media/image42.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6.png"/><Relationship Id="rId6" Type="http://schemas.openxmlformats.org/officeDocument/2006/relationships/image" Target="../media/image47.png"/><Relationship Id="rId7" Type="http://schemas.openxmlformats.org/officeDocument/2006/relationships/image" Target="../media/image48.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5.png"/><Relationship Id="rId24" Type="http://schemas.openxmlformats.org/officeDocument/2006/relationships/image" Target="../media/image30.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49.png"/><Relationship Id="rId7" Type="http://schemas.openxmlformats.org/officeDocument/2006/relationships/image" Target="../media/image50.png"/><Relationship Id="rId8" Type="http://schemas.openxmlformats.org/officeDocument/2006/relationships/image" Target="../media/image51.png"/><Relationship Id="rId9" Type="http://schemas.openxmlformats.org/officeDocument/2006/relationships/image" Target="../media/image52.png"/><Relationship Id="rId10" Type="http://schemas.openxmlformats.org/officeDocument/2006/relationships/image" Target="../media/image53.png"/><Relationship Id="rId11" Type="http://schemas.openxmlformats.org/officeDocument/2006/relationships/image" Target="../media/image54.png"/><Relationship Id="rId1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30.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55.png"/><Relationship Id="rId22" Type="http://schemas.openxmlformats.org/officeDocument/2006/relationships/image" Target="../media/image56.png"/><Relationship Id="rId23" Type="http://schemas.openxmlformats.org/officeDocument/2006/relationships/image" Target="../media/image57.png"/><Relationship Id="rId24" Type="http://schemas.openxmlformats.org/officeDocument/2006/relationships/image" Target="../media/image5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59.png"/><Relationship Id="rId6" Type="http://schemas.openxmlformats.org/officeDocument/2006/relationships/image" Target="../media/image10.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60.png"/><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30.png"/><Relationship Id="rId18" Type="http://schemas.openxmlformats.org/officeDocument/2006/relationships/image" Target="../media/image3.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image" Target="../media/image2.png"/><Relationship Id="rId2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21.xml"/><Relationship Id="rId8" Type="http://schemas.openxmlformats.org/officeDocument/2006/relationships/image" Target="../media/image62.png"/><Relationship Id="rId9" Type="http://schemas.openxmlformats.org/officeDocument/2006/relationships/image" Target="../media/image4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28.png"/><Relationship Id="rId7" Type="http://schemas.openxmlformats.org/officeDocument/2006/relationships/image" Target="../media/image29.png"/><Relationship Id="rId8" Type="http://schemas.openxmlformats.org/officeDocument/2006/relationships/image" Target="../media/image3.png"/><Relationship Id="rId9" Type="http://schemas.openxmlformats.org/officeDocument/2006/relationships/image" Target="../media/image30.png"/><Relationship Id="rId10"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1.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22.png"/><Relationship Id="rId7" Type="http://schemas.openxmlformats.org/officeDocument/2006/relationships/image" Target="../media/image34.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32.png"/><Relationship Id="rId5" Type="http://schemas.openxmlformats.org/officeDocument/2006/relationships/image" Target="../media/image33.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9" Type="http://schemas.openxmlformats.org/officeDocument/2006/relationships/image" Target="../media/image38.png"/><Relationship Id="rId10" Type="http://schemas.openxmlformats.org/officeDocument/2006/relationships/image" Target="../media/image39.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3.png"/><Relationship Id="rId3" Type="http://schemas.openxmlformats.org/officeDocument/2006/relationships/image" Target="../media/image40.png"/><Relationship Id="rId4" Type="http://schemas.openxmlformats.org/officeDocument/2006/relationships/image" Target="../media/image31.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0.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41.png"/><Relationship Id="rId20" Type="http://schemas.openxmlformats.org/officeDocument/2006/relationships/image" Target="../media/image42.png"/><Relationship Id="rId21" Type="http://schemas.openxmlformats.org/officeDocument/2006/relationships/image" Target="../media/image43.png"/><Relationship Id="rId22" Type="http://schemas.openxmlformats.org/officeDocument/2006/relationships/image" Target="../media/image44.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65265"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K049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1993392"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822960"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1865376"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786384"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Living</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71500" cy="314325"/>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1993392"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56048"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8503920"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021824"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SK049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SK057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are </a:t>
            </a:r>
            <a:r>
              <a:rPr b="1">
                <a:solidFill>
                  <a:srgbClr val="7030A0"/>
                </a:solidFill>
              </a:rPr>
              <a:t>non-living</a:t>
            </a:r>
            <a:r>
              <a:t> things different from </a:t>
            </a:r>
            <a:r>
              <a:rPr b="1">
                <a:solidFill>
                  <a:srgbClr val="7030A0"/>
                </a:solidFill>
              </a:rPr>
              <a:t>living</a:t>
            </a:r>
            <a:r>
              <a:t> things?</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Non-living</a:t>
            </a:r>
            <a:r>
              <a:t> things are different from </a:t>
            </a:r>
            <a:r>
              <a:rPr b="1">
                <a:solidFill>
                  <a:srgbClr val="7030A0"/>
                </a:solidFill>
              </a:rPr>
              <a:t>living</a:t>
            </a:r>
            <a:r>
              <a:t> things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0" y="0"/>
            <a:ext cx="3044952" cy="365760"/>
          </a:xfrm>
          <a:prstGeom prst="rect">
            <a:avLst/>
          </a:prstGeom>
          <a:noFill/>
        </p:spPr>
        <p:txBody>
          <a:bodyPr wrap="square">
            <a:spAutoFit/>
          </a:bodyPr>
          <a:lstStyle/>
          <a:p>
            <a:pPr>
              <a:defRPr sz="2400" b="1" u="sng"/>
            </a:pPr>
            <a:r>
              <a:t>Language Objective: </a:t>
            </a:r>
          </a:p>
        </p:txBody>
      </p:sp>
      <p:sp>
        <p:nvSpPr>
          <p:cNvPr id="4" name="TextBox 3"/>
          <p:cNvSpPr txBox="1"/>
          <p:nvPr/>
        </p:nvSpPr>
        <p:spPr>
          <a:xfrm>
            <a:off x="0" y="365760"/>
            <a:ext cx="5751576" cy="923544"/>
          </a:xfrm>
          <a:prstGeom prst="rect">
            <a:avLst/>
          </a:prstGeom>
          <a:noFill/>
        </p:spPr>
        <p:txBody>
          <a:bodyPr wrap="square">
            <a:spAutoFit/>
          </a:bodyPr>
          <a:lstStyle/>
          <a:p>
            <a:r>
              <a:rPr b="1" sz="2000"/>
              <a:t>How do you know if something is </a:t>
            </a:r>
            <a:r>
              <a:rPr b="1" sz="2000">
                <a:solidFill>
                  <a:srgbClr val="7030A0"/>
                </a:solidFill>
              </a:rPr>
              <a:t>non-living</a:t>
            </a:r>
            <a:r>
              <a:rPr b="1" sz="2000"/>
              <a:t>?</a:t>
            </a:r>
          </a:p>
        </p:txBody>
      </p:sp>
      <p:sp>
        <p:nvSpPr>
          <p:cNvPr id="5" name="TextBox 4"/>
          <p:cNvSpPr txBox="1"/>
          <p:nvPr/>
        </p:nvSpPr>
        <p:spPr>
          <a:xfrm>
            <a:off x="0" y="1490472"/>
            <a:ext cx="5751576" cy="923544"/>
          </a:xfrm>
          <a:prstGeom prst="rect">
            <a:avLst/>
          </a:prstGeom>
          <a:noFill/>
        </p:spPr>
        <p:txBody>
          <a:bodyPr wrap="square">
            <a:spAutoFit/>
          </a:bodyPr>
          <a:lstStyle/>
          <a:p>
            <a:r>
              <a:rPr i="1"/>
              <a:t>I know something is </a:t>
            </a:r>
            <a:r>
              <a:rPr b="1" sz="2000" i="1">
                <a:solidFill>
                  <a:srgbClr val="7030A0"/>
                </a:solidFill>
              </a:rPr>
              <a:t>non-living</a:t>
            </a:r>
            <a:r>
              <a:rPr i="1"/>
              <a:t> if...</a:t>
            </a:r>
          </a:p>
        </p:txBody>
      </p:sp>
      <p:pic>
        <p:nvPicPr>
          <p:cNvPr id="6" name="Picture 5" descr="se_b.png"/>
          <p:cNvPicPr>
            <a:picLocks noChangeAspect="1"/>
          </p:cNvPicPr>
          <p:nvPr/>
        </p:nvPicPr>
        <p:blipFill>
          <a:blip r:embed="rId3"/>
          <a:stretch>
            <a:fillRect/>
          </a:stretch>
        </p:blipFill>
        <p:spPr>
          <a:xfrm>
            <a:off x="8476488" y="6547104"/>
            <a:ext cx="577378" cy="310896"/>
          </a:xfrm>
          <a:prstGeom prst="rect">
            <a:avLst/>
          </a:prstGeom>
        </p:spPr>
      </p:pic>
      <p:pic>
        <p:nvPicPr>
          <p:cNvPr id="7" name="Picture 6" descr="SK05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not_ready.png"/>
          <p:cNvPicPr>
            <a:picLocks noChangeAspect="1"/>
          </p:cNvPicPr>
          <p:nvPr/>
        </p:nvPicPr>
        <p:blipFill>
          <a:blip r:embed="rId6"/>
          <a:stretch>
            <a:fillRect/>
          </a:stretch>
        </p:blipFill>
        <p:spPr>
          <a:xfrm>
            <a:off x="978408" y="3255264"/>
            <a:ext cx="1463040" cy="1463040"/>
          </a:xfrm>
          <a:prstGeom prst="rect">
            <a:avLst/>
          </a:prstGeom>
        </p:spPr>
      </p:pic>
      <p:pic>
        <p:nvPicPr>
          <p:cNvPr id="10" name="Picture 9" descr="almost_ready.png"/>
          <p:cNvPicPr>
            <a:picLocks noChangeAspect="1"/>
          </p:cNvPicPr>
          <p:nvPr/>
        </p:nvPicPr>
        <p:blipFill>
          <a:blip r:embed="rId7"/>
          <a:stretch>
            <a:fillRect/>
          </a:stretch>
        </p:blipFill>
        <p:spPr>
          <a:xfrm>
            <a:off x="3849624" y="3255264"/>
            <a:ext cx="1463040" cy="1463040"/>
          </a:xfrm>
          <a:prstGeom prst="rect">
            <a:avLst/>
          </a:prstGeom>
        </p:spPr>
      </p:pic>
      <p:pic>
        <p:nvPicPr>
          <p:cNvPr id="11" name="Picture 10" descr="completely_ready.png"/>
          <p:cNvPicPr>
            <a:picLocks noChangeAspect="1"/>
          </p:cNvPicPr>
          <p:nvPr/>
        </p:nvPicPr>
        <p:blipFill>
          <a:blip r:embed="rId8"/>
          <a:stretch>
            <a:fillRect/>
          </a:stretch>
        </p:blipFill>
        <p:spPr>
          <a:xfrm>
            <a:off x="6720840" y="3255264"/>
            <a:ext cx="1463040" cy="1463040"/>
          </a:xfrm>
          <a:prstGeom prst="rect">
            <a:avLst/>
          </a:prstGeom>
        </p:spPr>
      </p:pic>
      <p:pic>
        <p:nvPicPr>
          <p:cNvPr id="12" name="Picture 11" descr="face_sad.png"/>
          <p:cNvPicPr>
            <a:picLocks noChangeAspect="1"/>
          </p:cNvPicPr>
          <p:nvPr/>
        </p:nvPicPr>
        <p:blipFill>
          <a:blip r:embed="rId9"/>
          <a:stretch>
            <a:fillRect/>
          </a:stretch>
        </p:blipFill>
        <p:spPr>
          <a:xfrm>
            <a:off x="1252728" y="5413248"/>
            <a:ext cx="914400" cy="914400"/>
          </a:xfrm>
          <a:prstGeom prst="rect">
            <a:avLst/>
          </a:prstGeom>
        </p:spPr>
      </p:pic>
      <p:pic>
        <p:nvPicPr>
          <p:cNvPr id="13" name="Picture 12" descr="face_neutral.png"/>
          <p:cNvPicPr>
            <a:picLocks noChangeAspect="1"/>
          </p:cNvPicPr>
          <p:nvPr/>
        </p:nvPicPr>
        <p:blipFill>
          <a:blip r:embed="rId10"/>
          <a:stretch>
            <a:fillRect/>
          </a:stretch>
        </p:blipFill>
        <p:spPr>
          <a:xfrm>
            <a:off x="4069080" y="5413248"/>
            <a:ext cx="914400" cy="914400"/>
          </a:xfrm>
          <a:prstGeom prst="rect">
            <a:avLst/>
          </a:prstGeom>
        </p:spPr>
      </p:pic>
      <p:pic>
        <p:nvPicPr>
          <p:cNvPr id="14" name="Picture 13" descr="face_happy.png"/>
          <p:cNvPicPr>
            <a:picLocks noChangeAspect="1"/>
          </p:cNvPicPr>
          <p:nvPr/>
        </p:nvPicPr>
        <p:blipFill>
          <a:blip r:embed="rId11"/>
          <a:stretch>
            <a:fillRect/>
          </a:stretch>
        </p:blipFill>
        <p:spPr>
          <a:xfrm>
            <a:off x="6995160" y="5413248"/>
            <a:ext cx="914400" cy="914400"/>
          </a:xfrm>
          <a:prstGeom prst="rect">
            <a:avLst/>
          </a:prstGeom>
        </p:spPr>
      </p:pic>
      <p:sp>
        <p:nvSpPr>
          <p:cNvPr id="15" name="TextBox 14"/>
          <p:cNvSpPr txBox="1"/>
          <p:nvPr/>
        </p:nvSpPr>
        <p:spPr>
          <a:xfrm>
            <a:off x="905256" y="4718304"/>
            <a:ext cx="1609344" cy="365760"/>
          </a:xfrm>
          <a:prstGeom prst="rect">
            <a:avLst/>
          </a:prstGeom>
          <a:noFill/>
        </p:spPr>
        <p:txBody>
          <a:bodyPr wrap="square" anchor="ctr">
            <a:spAutoFit/>
          </a:bodyPr>
          <a:lstStyle/>
          <a:p>
            <a:pPr algn="ctr"/>
            <a:r>
              <a:rPr b="0" i="0" sz="1800"/>
              <a:t>I am not ready</a:t>
            </a:r>
          </a:p>
        </p:txBody>
      </p:sp>
      <p:sp>
        <p:nvSpPr>
          <p:cNvPr id="16" name="TextBox 15"/>
          <p:cNvSpPr txBox="1"/>
          <p:nvPr/>
        </p:nvSpPr>
        <p:spPr>
          <a:xfrm>
            <a:off x="3776472" y="4718304"/>
            <a:ext cx="1609344" cy="649224"/>
          </a:xfrm>
          <a:prstGeom prst="rect">
            <a:avLst/>
          </a:prstGeom>
          <a:noFill/>
        </p:spPr>
        <p:txBody>
          <a:bodyPr wrap="square" anchor="ctr">
            <a:spAutoFit/>
          </a:bodyPr>
          <a:lstStyle/>
          <a:p>
            <a:pPr algn="ctr"/>
            <a:r>
              <a:rPr b="0" i="0" sz="1800"/>
              <a:t>I am almost ready</a:t>
            </a:r>
          </a:p>
        </p:txBody>
      </p:sp>
      <p:sp>
        <p:nvSpPr>
          <p:cNvPr id="17" name="TextBox 16"/>
          <p:cNvSpPr txBox="1"/>
          <p:nvPr/>
        </p:nvSpPr>
        <p:spPr>
          <a:xfrm>
            <a:off x="6556248" y="4718304"/>
            <a:ext cx="1792224" cy="649224"/>
          </a:xfrm>
          <a:prstGeom prst="rect">
            <a:avLst/>
          </a:prstGeom>
          <a:noFill/>
        </p:spPr>
        <p:txBody>
          <a:bodyPr wrap="square" anchor="ctr">
            <a:spAutoFit/>
          </a:bodyPr>
          <a:lstStyle/>
          <a:p>
            <a:pPr algn="ctr"/>
            <a:r>
              <a:rPr b="0" i="0" sz="1800"/>
              <a:t>I am completely ready</a:t>
            </a:r>
          </a:p>
        </p:txBody>
      </p:sp>
      <p:sp>
        <p:nvSpPr>
          <p:cNvPr id="18" name="TextBox 17"/>
          <p:cNvSpPr txBox="1"/>
          <p:nvPr/>
        </p:nvSpPr>
        <p:spPr>
          <a:xfrm>
            <a:off x="155448" y="2843784"/>
            <a:ext cx="8933688" cy="365760"/>
          </a:xfrm>
          <a:prstGeom prst="rect">
            <a:avLst/>
          </a:prstGeom>
          <a:noFill/>
        </p:spPr>
        <p:txBody>
          <a:bodyPr wrap="square" anchor="ctr">
            <a:spAutoFit/>
          </a:bodyPr>
          <a:lstStyle/>
          <a:p>
            <a:pPr algn="ctr"/>
            <a:r>
              <a:rPr b="0" i="0" sz="1800"/>
              <a:t>How ready are you to answer this question, in complete sentences, using the key vocabulary?</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71500" cy="314325"/>
          </a:xfrm>
          <a:prstGeom prst="rect">
            <a:avLst/>
          </a:prstGeom>
        </p:spPr>
      </p:pic>
      <p:pic>
        <p:nvPicPr>
          <p:cNvPr id="4" name="Picture 3" descr="SK057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1408176"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1865376"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2258568"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do you know if something is </a:t>
            </a:r>
            <a:r>
              <a:rPr b="1">
                <a:solidFill>
                  <a:srgbClr val="7030A0"/>
                </a:solidFill>
              </a:rPr>
              <a:t>non-living</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know something is </a:t>
            </a:r>
            <a:r>
              <a:rPr b="1">
                <a:solidFill>
                  <a:srgbClr val="7030A0"/>
                </a:solidFill>
              </a:rPr>
              <a:t>non-living</a:t>
            </a:r>
            <a:r>
              <a:t> if...</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b="0" i="0"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b="1" i="0" sz="2000"/>
              <a:t>•   Draw and Write</a:t>
            </a:r>
          </a:p>
          <a:p>
            <a:pPr algn="l"/>
            <a:r>
              <a:rPr b="0" i="1" sz="2000"/>
              <a:t>Have students draw the vocabulary word and label it with key lesson terms, then write about how it connects to their understanding of the word.</a:t>
            </a:r>
          </a:p>
          <a:p>
            <a:pPr algn="l"/>
            <a:r>
              <a:rPr b="1" i="0" sz="2000"/>
              <a:t>•   Complete the Picture</a:t>
            </a:r>
            <a:r>
              <a:rPr b="0" i="0" sz="2000"/>
              <a:t> </a:t>
            </a:r>
          </a:p>
          <a:p>
            <a:pPr algn="l"/>
            <a:r>
              <a:rPr b="0" i="1" sz="2000"/>
              <a:t>Do this before showing the complete visual for a prediction activity, or after showing the visual for a recall exercise.</a:t>
            </a:r>
          </a:p>
          <a:p>
            <a:pPr algn="l"/>
            <a:r>
              <a:rPr b="1" i="0" sz="2000"/>
              <a:t>•   Fill It In</a:t>
            </a:r>
          </a:p>
          <a:p>
            <a:pPr algn="l"/>
            <a:r>
              <a:rPr b="0" i="1" sz="2000"/>
              <a:t>Like “Complete the Picture”, this activity is also excellent as either a preview or a review.</a:t>
            </a:r>
          </a:p>
          <a:p>
            <a:pPr algn="l"/>
            <a:r>
              <a:rPr b="1" i="0" sz="2000"/>
              <a:t>•   Questioning Conversation</a:t>
            </a:r>
          </a:p>
          <a:p>
            <a:pPr algn="l"/>
            <a:r>
              <a:rPr b="0" i="1" sz="2000"/>
              <a:t>Encourage open-ended dialogue about the visual with question-asking and prediction-making</a:t>
            </a:r>
          </a:p>
        </p:txBody>
      </p:sp>
      <p:sp>
        <p:nvSpPr>
          <p:cNvPr id="7" name="TextBox 6"/>
          <p:cNvSpPr txBox="1"/>
          <p:nvPr/>
        </p:nvSpPr>
        <p:spPr>
          <a:xfrm>
            <a:off x="6099048" y="2304288"/>
            <a:ext cx="5678424" cy="3474720"/>
          </a:xfrm>
          <a:prstGeom prst="rect">
            <a:avLst/>
          </a:prstGeom>
          <a:noFill/>
        </p:spPr>
        <p:txBody>
          <a:bodyPr wrap="square" anchor="ctr">
            <a:spAutoFit/>
          </a:bodyPr>
          <a:lstStyle/>
          <a:p>
            <a:pPr algn="l"/>
            <a:r>
              <a:rPr b="1" i="0" sz="2000"/>
              <a:t>•   Vocab Connection Web</a:t>
            </a:r>
          </a:p>
          <a:p>
            <a:pPr algn="l"/>
            <a:r>
              <a:rPr b="0" i="1" sz="2000"/>
              <a:t>Have students make connections to other words in this unit, or other words in previous units. Excellent as a unit review!</a:t>
            </a:r>
          </a:p>
          <a:p>
            <a:pPr algn="l"/>
            <a:r>
              <a:rPr b="1" i="0" sz="2000"/>
              <a:t>•   Roving Paragraph</a:t>
            </a:r>
            <a:r>
              <a:rPr b="0" i="0" sz="2000"/>
              <a:t> </a:t>
            </a:r>
          </a:p>
          <a:p>
            <a:pPr algn="l"/>
            <a:r>
              <a:rPr b="0" i="1" sz="2000"/>
              <a:t>Get students moving, and writing! Can be done at any point in the lesson, but it makes an excellent review at the end of the lesson.</a:t>
            </a:r>
          </a:p>
          <a:p>
            <a:pPr algn="l"/>
            <a:r>
              <a:rPr b="1" i="0" sz="2000"/>
              <a:t>•   Open Writing</a:t>
            </a:r>
          </a:p>
          <a:p>
            <a:pPr algn="l"/>
            <a:r>
              <a:rPr b="0" i="1" sz="2000"/>
              <a:t>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a representation for the term </a:t>
            </a:r>
            <a:r>
              <a:rPr b="1">
                <a:solidFill>
                  <a:srgbClr val="7030A0"/>
                </a:solidFill>
              </a:rPr>
              <a:t>non-living</a:t>
            </a:r>
            <a:r>
              <a:t>. Label your visual with the terms:
•
•
•
•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u="sng" b="1"/>
            </a:pPr>
            <a:r>
              <a:t>Draw and Write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Explain how your visual relates to what you’ve learned about </a:t>
            </a:r>
            <a:r>
              <a:rPr b="1">
                <a:solidFill>
                  <a:srgbClr val="7030A0"/>
                </a:solidFill>
              </a:rPr>
              <a:t>non-living</a:t>
            </a:r>
            <a:r>
              <a:rPr sz="2000"/>
              <a:t>
• My visual is…
• It relates to what I’ve learned about </a:t>
            </a:r>
            <a:r>
              <a:rPr b="1" sz="2000">
                <a:solidFill>
                  <a:srgbClr val="7030A0"/>
                </a:solidFill>
              </a:rPr>
              <a:t>non-living</a:t>
            </a:r>
            <a:r>
              <a:rPr sz="2000"/>
              <a:t>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full_gray.png"/>
          <p:cNvPicPr>
            <a:picLocks noChangeAspect="1"/>
          </p:cNvPicPr>
          <p:nvPr/>
        </p:nvPicPr>
        <p:blipFill>
          <a:blip r:embed="rId5"/>
          <a:stretch>
            <a:fillRect/>
          </a:stretch>
        </p:blipFill>
        <p:spPr>
          <a:xfrm>
            <a:off x="3044952" y="0"/>
            <a:ext cx="9157854" cy="6871854"/>
          </a:xfrm>
          <a:prstGeom prst="rect">
            <a:avLst/>
          </a:prstGeom>
        </p:spPr>
      </p:pic>
      <p:pic>
        <p:nvPicPr>
          <p:cNvPr id="8" name="Picture 7" descr="noun-write-1439720.png"/>
          <p:cNvPicPr>
            <a:picLocks noChangeAspect="1"/>
          </p:cNvPicPr>
          <p:nvPr/>
        </p:nvPicPr>
        <p:blipFill>
          <a:blip r:embed="rId6"/>
          <a:stretch>
            <a:fillRect/>
          </a:stretch>
        </p:blipFill>
        <p:spPr>
          <a:xfrm>
            <a:off x="338328" y="3922776"/>
            <a:ext cx="2368296" cy="2368296"/>
          </a:xfrm>
          <a:prstGeom prst="rect">
            <a:avLst/>
          </a:prstGeom>
        </p:spPr>
      </p:pic>
      <p:sp>
        <p:nvSpPr>
          <p:cNvPr id="9" name="TextBox 8"/>
          <p:cNvSpPr txBox="1"/>
          <p:nvPr/>
        </p:nvSpPr>
        <p:spPr>
          <a:xfrm>
            <a:off x="3044952" y="0"/>
            <a:ext cx="9144000" cy="1325880"/>
          </a:xfrm>
          <a:prstGeom prst="rect">
            <a:avLst/>
          </a:prstGeom>
          <a:noFill/>
        </p:spPr>
        <p:txBody>
          <a:bodyPr wrap="none">
            <a:spAutoFit/>
          </a:bodyPr>
          <a:lstStyle/>
          <a:p>
            <a:pPr algn="ctr">
              <a:defRPr sz="8000">
                <a:solidFill>
                  <a:srgbClr val="7030A0"/>
                </a:solidFill>
              </a:defRPr>
            </a:pPr>
            <a:r>
              <a:t>non-living</a:t>
            </a:r>
          </a:p>
        </p:txBody>
      </p:sp>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non-living.</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stem:</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1865376"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65265"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SK057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b="0" i="0"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65265" cy="310896"/>
          </a:xfrm>
          <a:prstGeom prst="rect">
            <a:avLst/>
          </a:prstGeom>
        </p:spPr>
      </p:pic>
      <p:pic>
        <p:nvPicPr>
          <p:cNvPr id="28" name="Picture 27" descr="bracket1_orange.png"/>
          <p:cNvPicPr>
            <a:picLocks noChangeAspect="1"/>
          </p:cNvPicPr>
          <p:nvPr/>
        </p:nvPicPr>
        <p:blipFill>
          <a:blip r:embed="rId19"/>
          <a:stretch>
            <a:fillRect/>
          </a:stretch>
        </p:blipFill>
        <p:spPr>
          <a:xfrm>
            <a:off x="1408176"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242316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786384"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non-living</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65265"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SK049i.png"/>
          <p:cNvPicPr>
            <a:picLocks noChangeAspect="1"/>
          </p:cNvPicPr>
          <p:nvPr/>
        </p:nvPicPr>
        <p:blipFill>
          <a:blip r:embed="rId9"/>
          <a:stretch>
            <a:fillRect/>
          </a:stretch>
        </p:blipFill>
        <p:spPr>
          <a:xfrm>
            <a:off x="4873752" y="658368"/>
            <a:ext cx="1438656" cy="1078992"/>
          </a:xfrm>
          <a:prstGeom prst="rect">
            <a:avLst/>
          </a:prstGeom>
        </p:spPr>
      </p:pic>
      <p:sp>
        <p:nvSpPr>
          <p:cNvPr id="21" name="Oval 20"/>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2" name="Oval 21"/>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3" name="Oval 22"/>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non-living...</a:t>
            </a:r>
            <a:r>
              <a:rPr i="1"/>
              <a:t>
From this visual, I can infer… </a:t>
            </a:r>
            <a:r>
              <a:rPr i="0"/>
              <a:t>(use </a:t>
            </a:r>
            <a:r>
              <a:rPr b="1">
                <a:solidFill>
                  <a:srgbClr val="7030A0"/>
                </a:solidFill>
              </a:rPr>
              <a:t>non-living</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3.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SK057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0"/>
          </a:xfrm>
          <a:prstGeom prst="rect">
            <a:avLst/>
          </a:prstGeom>
          <a:noFill/>
        </p:spPr>
        <p:txBody>
          <a:bodyPr wrap="non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non-living</a:t>
            </a:r>
            <a:r>
              <a:t>.
Include 3-5 other vocabulary words in your paragraph. You may include the following stems:​
</a:t>
            </a:r>
            <a:r>
              <a:rPr i="1"/>
              <a:t>•   </a:t>
            </a:r>
            <a:r>
              <a:rPr i="1" b="1">
                <a:solidFill>
                  <a:srgbClr val="7030A0"/>
                </a:solidFill>
              </a:rPr>
              <a:t>Non-living</a:t>
            </a:r>
            <a:r>
              <a:rPr i="1"/>
              <a:t> means...
</a:t>
            </a:r>
            <a:r>
              <a:rPr i="1"/>
              <a:t>•   </a:t>
            </a:r>
            <a:r>
              <a:rPr i="1" b="1">
                <a:solidFill>
                  <a:srgbClr val="7030A0"/>
                </a:solidFill>
              </a:rPr>
              <a:t>Non-living</a:t>
            </a:r>
            <a:r>
              <a:rPr i="1"/>
              <a:t> things are different from </a:t>
            </a:r>
            <a:r>
              <a:rPr i="1" b="1">
                <a:solidFill>
                  <a:srgbClr val="7030A0"/>
                </a:solidFill>
              </a:rPr>
              <a:t>living</a:t>
            </a:r>
            <a:r>
              <a:rPr i="1"/>
              <a:t> things because...
</a:t>
            </a:r>
            <a:r>
              <a:rPr i="1"/>
              <a:t>•   I know something is </a:t>
            </a:r>
            <a:r>
              <a:rPr i="1" b="1">
                <a:solidFill>
                  <a:srgbClr val="7030A0"/>
                </a:solidFill>
              </a:rPr>
              <a:t>non-living</a:t>
            </a:r>
            <a:r>
              <a:rPr i="1"/>
              <a:t> if...</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65265"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b="1" i="0" sz="4000"/>
              <a:t>Accommodations for Newcomers or 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298448"/>
            <a:ext cx="5916168" cy="1435608"/>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b="1" i="0" sz="1800"/>
              <a:t>Seat beginners next to students who follow instruction well</a:t>
            </a:r>
            <a:r>
              <a:rPr b="0" i="0"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b="0" i="0" sz="1800"/>
              <a:t>Have students </a:t>
            </a:r>
            <a:r>
              <a:rPr b="1" i="0" sz="1800"/>
              <a:t>echo new vocabulary words</a:t>
            </a:r>
            <a:r>
              <a:rPr b="0" i="0" sz="1800"/>
              <a:t> after you, pronouncing them </a:t>
            </a:r>
            <a:r>
              <a:rPr b="1" i="0" sz="1800"/>
              <a:t>together as a class</a:t>
            </a:r>
            <a:r>
              <a:rPr b="0" i="0" sz="1800"/>
              <a:t>. It’s even more effective for beginners if you </a:t>
            </a:r>
            <a:r>
              <a:rPr b="1" i="0" sz="1800"/>
              <a:t>break up each syllable</a:t>
            </a:r>
            <a:r>
              <a:rPr b="0" i="0"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b="1" i="0" sz="1800"/>
              <a:t>Allow students to translanguage</a:t>
            </a:r>
            <a:r>
              <a:rPr b="0" i="0" sz="1800"/>
              <a:t>, or use multiple languages within a single sentence. </a:t>
            </a:r>
            <a:r>
              <a:rPr b="1" i="0" sz="1800"/>
              <a:t>Emphasize that they use the vocabulary word as it is presented</a:t>
            </a:r>
            <a:r>
              <a:rPr b="0" i="0"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b="0" i="0" sz="1800"/>
              <a:t>Have beginners participate in structured conversations, but </a:t>
            </a:r>
            <a:r>
              <a:rPr b="1" i="0" sz="1800"/>
              <a:t>make sure they’re ready before including them in the randomization pool </a:t>
            </a:r>
            <a:r>
              <a:rPr b="0" i="0"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b="1" i="0" sz="1800"/>
              <a:t>Share the visuals and sentence stems</a:t>
            </a:r>
            <a:r>
              <a:rPr b="0" i="0" sz="1800"/>
              <a:t> with beginners </a:t>
            </a:r>
            <a:r>
              <a:rPr b="1" i="0" sz="1800"/>
              <a:t>the day before</a:t>
            </a:r>
            <a:r>
              <a:rPr b="0" i="0" sz="1800"/>
              <a:t> and have them write out their responses ahead of time. </a:t>
            </a:r>
          </a:p>
          <a:p>
            <a:pPr algn="l"/>
          </a:p>
          <a:p>
            <a:pPr algn="l"/>
          </a:p>
          <a:p>
            <a:pPr algn="l"/>
            <a:r>
              <a:rPr b="0" i="0" sz="1800"/>
              <a:t> Does your beginner read in Spanish? Try providing the Spanish visuals to your newcomer </a:t>
            </a:r>
            <a:r>
              <a:rPr b="1" i="0" sz="1800"/>
              <a:t>the day before</a:t>
            </a:r>
            <a:r>
              <a:rPr b="0" i="0"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 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65265"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pic>
        <p:nvPicPr>
          <p:cNvPr id="7" name="Picture 6" descr="eyes.png"/>
          <p:cNvPicPr>
            <a:picLocks noChangeAspect="1"/>
          </p:cNvPicPr>
          <p:nvPr/>
        </p:nvPicPr>
        <p:blipFill>
          <a:blip r:embed="rId6"/>
          <a:stretch>
            <a:fillRect/>
          </a:stretch>
        </p:blipFill>
        <p:spPr>
          <a:xfrm>
            <a:off x="2286000" y="1920240"/>
            <a:ext cx="758952" cy="758952"/>
          </a:xfrm>
          <a:prstGeom prst="rect">
            <a:avLst/>
          </a:prstGeom>
        </p:spPr>
      </p:pic>
      <p:pic>
        <p:nvPicPr>
          <p:cNvPr id="8" name="Picture 7" descr="question_cloud.png"/>
          <p:cNvPicPr>
            <a:picLocks noChangeAspect="1"/>
          </p:cNvPicPr>
          <p:nvPr/>
        </p:nvPicPr>
        <p:blipFill>
          <a:blip r:embed="rId7"/>
          <a:stretch>
            <a:fillRect/>
          </a:stretch>
        </p:blipFill>
        <p:spPr>
          <a:xfrm>
            <a:off x="2139696" y="4279392"/>
            <a:ext cx="886968" cy="914400"/>
          </a:xfrm>
          <a:prstGeom prst="rect">
            <a:avLst/>
          </a:prstGeom>
        </p:spPr>
      </p:pic>
      <p:sp>
        <p:nvSpPr>
          <p:cNvPr id="9" name="TextBox 8"/>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10" name="Picture 9" descr="se.png"/>
          <p:cNvPicPr>
            <a:picLocks noChangeAspect="1"/>
          </p:cNvPicPr>
          <p:nvPr/>
        </p:nvPicPr>
        <p:blipFill>
          <a:blip r:embed="rId8"/>
          <a:stretch>
            <a:fillRect/>
          </a:stretch>
        </p:blipFill>
        <p:spPr>
          <a:xfrm>
            <a:off x="2459736" y="6547104"/>
            <a:ext cx="565265" cy="310896"/>
          </a:xfrm>
          <a:prstGeom prst="rect">
            <a:avLst/>
          </a:prstGeom>
        </p:spPr>
      </p:pic>
      <p:pic>
        <p:nvPicPr>
          <p:cNvPr id="11" name="Picture 10" descr="SK057i.png"/>
          <p:cNvPicPr>
            <a:picLocks noChangeAspect="1"/>
          </p:cNvPicPr>
          <p:nvPr/>
        </p:nvPicPr>
        <p:blipFill>
          <a:blip r:embed="rId9"/>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5486400" cy="466344"/>
          </a:xfrm>
          <a:prstGeom prst="rect">
            <a:avLst/>
          </a:prstGeom>
          <a:noFill/>
        </p:spPr>
        <p:txBody>
          <a:bodyPr wrap="square">
            <a:spAutoFit/>
          </a:bodyPr>
          <a:lstStyle/>
          <a:p>
            <a:pPr>
              <a:defRPr sz="2400"/>
            </a:pPr>
            <a:r>
              <a:rPr>
                <a:solidFill>
                  <a:srgbClr val="000000"/>
                </a:solidFill>
              </a:rPr>
              <a:t>Today we will learn about the term </a:t>
            </a:r>
            <a:r>
              <a:rPr b="1">
                <a:solidFill>
                  <a:srgbClr val="800080"/>
                </a:solidFill>
              </a:rPr>
              <a:t>non-living.</a:t>
            </a:r>
          </a:p>
        </p:txBody>
      </p:sp>
      <p:sp>
        <p:nvSpPr>
          <p:cNvPr id="6" name="TextBox 5"/>
          <p:cNvSpPr txBox="1"/>
          <p:nvPr/>
        </p:nvSpPr>
        <p:spPr>
          <a:xfrm>
            <a:off x="365760" y="2670048"/>
            <a:ext cx="5486400" cy="3044952"/>
          </a:xfrm>
          <a:prstGeom prst="rect">
            <a:avLst/>
          </a:prstGeom>
          <a:noFill/>
        </p:spPr>
        <p:txBody>
          <a:bodyPr wrap="square">
            <a:spAutoFit/>
          </a:bodyPr>
          <a:lstStyle/>
          <a:p/>
          <a:p>
            <a:pPr>
              <a:defRPr sz="2400"/>
            </a:pPr>
            <a:r>
              <a:rPr>
                <a:solidFill>
                  <a:srgbClr val="000000"/>
                </a:solidFill>
              </a:rPr>
              <a:t>In complete sentences:</a:t>
            </a:r>
            <a:br/>
            <a:br/>
            <a:r>
              <a:rPr b="1"/>
              <a:t>How do you know if something is non-living?</a:t>
            </a:r>
            <a:r>
              <a:t>
</a:t>
            </a:r>
            <a:r>
              <a:rPr i="1"/>
              <a:t>I know something is non-living if...</a:t>
            </a:r>
            <a:r>
              <a:t>
Use the vocabulary words to the right in your response.</a:t>
            </a:r>
          </a:p>
        </p:txBody>
      </p:sp>
      <p:pic>
        <p:nvPicPr>
          <p:cNvPr id="7" name="Picture 6" descr="se_b.png"/>
          <p:cNvPicPr>
            <a:picLocks noChangeAspect="1"/>
          </p:cNvPicPr>
          <p:nvPr/>
        </p:nvPicPr>
        <p:blipFill>
          <a:blip r:embed="rId3"/>
          <a:stretch>
            <a:fillRect/>
          </a:stretch>
        </p:blipFill>
        <p:spPr>
          <a:xfrm>
            <a:off x="8476488" y="6547104"/>
            <a:ext cx="577378" cy="310896"/>
          </a:xfrm>
          <a:prstGeom prst="rect">
            <a:avLst/>
          </a:prstGeom>
        </p:spPr>
      </p:pic>
      <p:pic>
        <p:nvPicPr>
          <p:cNvPr id="8" name="Picture 7" descr="SK057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SK049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642616"/>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642616"/>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688336"/>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65265" cy="310896"/>
          </a:xfrm>
          <a:prstGeom prst="rect">
            <a:avLst/>
          </a:prstGeom>
        </p:spPr>
      </p:pic>
      <p:sp>
        <p:nvSpPr>
          <p:cNvPr id="4" name="TextBox 3"/>
          <p:cNvSpPr txBox="1"/>
          <p:nvPr/>
        </p:nvSpPr>
        <p:spPr>
          <a:xfrm>
            <a:off x="374904" y="109728"/>
            <a:ext cx="5486400" cy="585216"/>
          </a:xfrm>
          <a:prstGeom prst="rect">
            <a:avLst/>
          </a:prstGeom>
          <a:noFill/>
        </p:spPr>
        <p:txBody>
          <a:bodyPr wrap="square">
            <a:spAutoFit/>
          </a:bodyPr>
          <a:lstStyle/>
          <a:p>
            <a:r>
              <a:rPr b="1" sz="2800"/>
              <a:t>How do you know if something is </a:t>
            </a:r>
            <a:r>
              <a:rPr b="1" sz="2800">
                <a:solidFill>
                  <a:srgbClr val="7030A0"/>
                </a:solidFill>
              </a:rPr>
              <a:t>non-living</a:t>
            </a:r>
            <a:r>
              <a:rPr b="1" sz="2800"/>
              <a:t>?</a:t>
            </a:r>
          </a:p>
        </p:txBody>
      </p:sp>
      <p:sp>
        <p:nvSpPr>
          <p:cNvPr id="5" name="TextBox 4"/>
          <p:cNvSpPr txBox="1"/>
          <p:nvPr/>
        </p:nvSpPr>
        <p:spPr>
          <a:xfrm>
            <a:off x="374904" y="2724912"/>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83464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thinks of… because…</a:t>
            </a:r>
          </a:p>
          <a:p>
            <a:pPr>
              <a:lnSpc>
                <a:spcPct val="150000"/>
              </a:lnSpc>
              <a:defRPr i="1" sz="2400"/>
            </a:pPr>
            <a:r>
              <a:t>•   I think that the term ____ is important to the question because…</a:t>
            </a:r>
          </a:p>
        </p:txBody>
      </p:sp>
      <p:pic>
        <p:nvPicPr>
          <p:cNvPr id="7" name="Picture 6" descr="SK057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SK049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5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SK049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_b.png"/>
          <p:cNvPicPr>
            <a:picLocks noChangeAspect="1"/>
          </p:cNvPicPr>
          <p:nvPr/>
        </p:nvPicPr>
        <p:blipFill>
          <a:blip r:embed="rId4"/>
          <a:stretch>
            <a:fillRect/>
          </a:stretch>
        </p:blipFill>
        <p:spPr>
          <a:xfrm>
            <a:off x="11036808" y="6227064"/>
            <a:ext cx="1120793"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K057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1993392"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822960"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786384"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does </a:t>
            </a:r>
            <a:r>
              <a:rPr b="1">
                <a:solidFill>
                  <a:srgbClr val="7030A0"/>
                </a:solidFill>
              </a:rPr>
              <a:t>non-living</a:t>
            </a:r>
            <a:r>
              <a:t> mean?</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Non-living</a:t>
            </a:r>
            <a:r>
              <a:t> means...</a:t>
            </a:r>
          </a:p>
        </p:txBody>
      </p:sp>
      <p:pic>
        <p:nvPicPr>
          <p:cNvPr id="32" name="Picture 31" descr="se.png"/>
          <p:cNvPicPr>
            <a:picLocks noChangeAspect="1"/>
          </p:cNvPicPr>
          <p:nvPr/>
        </p:nvPicPr>
        <p:blipFill>
          <a:blip r:embed="rId24"/>
          <a:stretch>
            <a:fillRect/>
          </a:stretch>
        </p:blipFill>
        <p:spPr>
          <a:xfrm>
            <a:off x="2459736" y="6547104"/>
            <a:ext cx="565265"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