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notesSlide" Target="../notesSlides/notesSlide11.xml"/><Relationship Id="rId24" Type="http://schemas.openxmlformats.org/officeDocument/2006/relationships/image" Target="../media/image3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7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7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1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0" Type="http://schemas.openxmlformats.org/officeDocument/2006/relationships/image" Target="../media/image55.png"/><Relationship Id="rId11" Type="http://schemas.openxmlformats.org/officeDocument/2006/relationships/image" Target="../media/image56.png"/><Relationship Id="rId12" Type="http://schemas.openxmlformats.org/officeDocument/2006/relationships/image" Target="../media/image57.png"/><Relationship Id="rId13" Type="http://schemas.openxmlformats.org/officeDocument/2006/relationships/image" Target="../media/image58.png"/><Relationship Id="rId1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9.png"/><Relationship Id="rId22" Type="http://schemas.openxmlformats.org/officeDocument/2006/relationships/image" Target="../media/image60.png"/><Relationship Id="rId23" Type="http://schemas.openxmlformats.org/officeDocument/2006/relationships/image" Target="../media/image61.png"/><Relationship Id="rId24" Type="http://schemas.openxmlformats.org/officeDocument/2006/relationships/image" Target="../media/image62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3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3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4.png"/><Relationship Id="rId7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5.xml"/><Relationship Id="rId8" Type="http://schemas.openxmlformats.org/officeDocument/2006/relationships/image" Target="../media/image66.png"/><Relationship Id="rId9" Type="http://schemas.openxmlformats.org/officeDocument/2006/relationships/image" Target="../media/image47.png"/><Relationship Id="rId10" Type="http://schemas.openxmlformats.org/officeDocument/2006/relationships/image" Target="../media/image51.png"/><Relationship Id="rId11" Type="http://schemas.openxmlformats.org/officeDocument/2006/relationships/image" Target="../media/image52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7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8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22.png"/><Relationship Id="rId9" Type="http://schemas.openxmlformats.org/officeDocument/2006/relationships/image" Target="../media/image36.png"/><Relationship Id="rId10" Type="http://schemas.openxmlformats.org/officeDocument/2006/relationships/image" Target="../media/image10.png"/><Relationship Id="rId11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image" Target="../media/image41.png"/><Relationship Id="rId13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Ce06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Ce067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notas sobre los </a:t>
            </a:r>
            <a:r>
              <a:rPr b="1">
                <a:solidFill>
                  <a:srgbClr val="7030A0"/>
                </a:solidFill>
              </a:rPr>
              <a:t>elementos</a:t>
            </a:r>
            <a:r>
              <a:t> del mismo </a:t>
            </a:r>
            <a:r>
              <a:rPr b="1">
                <a:solidFill>
                  <a:srgbClr val="7030A0"/>
                </a:solidFill>
              </a:rPr>
              <a:t>grupo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Yo noto que los </a:t>
            </a:r>
            <a:r>
              <a:rPr b="1">
                <a:solidFill>
                  <a:srgbClr val="7030A0"/>
                </a:solidFill>
              </a:rPr>
              <a:t>elementos</a:t>
            </a:r>
            <a:r>
              <a:t> del mismo </a:t>
            </a:r>
            <a:r>
              <a:rPr b="1">
                <a:solidFill>
                  <a:srgbClr val="7030A0"/>
                </a:solidFill>
              </a:rPr>
              <a:t>grupo</a:t>
            </a:r>
            <a:r>
              <a:t>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Ce132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tienen en común todos los </a:t>
            </a:r>
            <a:r>
              <a:rPr b="1">
                <a:solidFill>
                  <a:srgbClr val="7030A0"/>
                </a:solidFill>
              </a:rPr>
              <a:t>elementos</a:t>
            </a:r>
            <a:r>
              <a:t> del mismo </a:t>
            </a:r>
            <a:r>
              <a:rPr b="1">
                <a:solidFill>
                  <a:srgbClr val="7030A0"/>
                </a:solidFill>
              </a:rPr>
              <a:t>período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Todos los </a:t>
            </a:r>
            <a:r>
              <a:rPr b="1">
                <a:solidFill>
                  <a:srgbClr val="7030A0"/>
                </a:solidFill>
              </a:rPr>
              <a:t>elementos</a:t>
            </a:r>
            <a:r>
              <a:t> del mismo </a:t>
            </a:r>
            <a:r>
              <a:rPr b="1">
                <a:solidFill>
                  <a:srgbClr val="7030A0"/>
                </a:solidFill>
              </a:rPr>
              <a:t>período</a:t>
            </a:r>
            <a:r>
              <a:t>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Ce132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Ce067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¿En qué se diferencia un </a:t>
            </a:r>
            <a:r>
              <a:rPr b="1">
                <a:solidFill>
                  <a:srgbClr val="7030A0"/>
                </a:solidFill>
              </a:rPr>
              <a:t>grupo</a:t>
            </a:r>
            <a:r>
              <a:t> de un </a:t>
            </a:r>
            <a:r>
              <a:rPr b="1">
                <a:solidFill>
                  <a:srgbClr val="7030A0"/>
                </a:solidFill>
              </a:rPr>
              <a:t>período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grupo</a:t>
            </a:r>
            <a:r>
              <a:t> es diferente de un </a:t>
            </a:r>
            <a:r>
              <a:rPr b="1">
                <a:solidFill>
                  <a:srgbClr val="7030A0"/>
                </a:solidFill>
              </a:rPr>
              <a:t>período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Ce059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muestra la </a:t>
            </a:r>
            <a:r>
              <a:rPr b="1">
                <a:solidFill>
                  <a:srgbClr val="7030A0"/>
                </a:solidFill>
              </a:rPr>
              <a:t>Tabla Periódica</a:t>
            </a:r>
            <a:r>
              <a:t> que cada </a:t>
            </a:r>
            <a:r>
              <a:rPr b="1">
                <a:solidFill>
                  <a:srgbClr val="7030A0"/>
                </a:solidFill>
              </a:rPr>
              <a:t>elemento</a:t>
            </a:r>
            <a:r>
              <a:t> es único?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Tabla Periódica</a:t>
            </a:r>
            <a:r>
              <a:t> muestra que cada </a:t>
            </a:r>
            <a:r>
              <a:rPr b="1">
                <a:solidFill>
                  <a:srgbClr val="7030A0"/>
                </a:solidFill>
              </a:rPr>
              <a:t>elemento</a:t>
            </a:r>
            <a:r>
              <a:t> es único al…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Ce063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ayudan los </a:t>
            </a:r>
            <a:r>
              <a:rPr b="1">
                <a:solidFill>
                  <a:srgbClr val="7030A0"/>
                </a:solidFill>
              </a:rPr>
              <a:t>niveles de energía</a:t>
            </a:r>
            <a:r>
              <a:t> a organizar los </a:t>
            </a:r>
            <a:r>
              <a:rPr b="1">
                <a:solidFill>
                  <a:srgbClr val="7030A0"/>
                </a:solidFill>
              </a:rPr>
              <a:t>electrones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niveles de energía</a:t>
            </a:r>
            <a:r>
              <a:t> ayudan a organizar los </a:t>
            </a:r>
            <a:r>
              <a:rPr b="1">
                <a:solidFill>
                  <a:srgbClr val="7030A0"/>
                </a:solidFill>
              </a:rPr>
              <a:t>electrones</a:t>
            </a:r>
            <a:r>
              <a:t> mediante…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¿Por qué cada </a:t>
            </a:r>
            <a:r>
              <a:rPr b="1" sz="2000">
                <a:solidFill>
                  <a:srgbClr val="7030A0"/>
                </a:solidFill>
              </a:rPr>
              <a:t>elemento</a:t>
            </a:r>
            <a:r>
              <a:rPr b="1" sz="2000"/>
              <a:t> de una </a:t>
            </a:r>
            <a:r>
              <a:rPr b="1" sz="2000">
                <a:solidFill>
                  <a:srgbClr val="7030A0"/>
                </a:solidFill>
              </a:rPr>
              <a:t>familia</a:t>
            </a:r>
            <a:r>
              <a:rPr b="1" sz="2000"/>
              <a:t> tiene un </a:t>
            </a:r>
            <a:r>
              <a:rPr b="1" sz="2000">
                <a:solidFill>
                  <a:srgbClr val="7030A0"/>
                </a:solidFill>
              </a:rPr>
              <a:t>nivel de energía</a:t>
            </a:r>
            <a:r>
              <a:rPr b="1" sz="2000"/>
              <a:t> diferente?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Cada </a:t>
            </a:r>
            <a:r>
              <a:rPr b="1" sz="2000" i="1">
                <a:solidFill>
                  <a:srgbClr val="7030A0"/>
                </a:solidFill>
              </a:rPr>
              <a:t>elemento</a:t>
            </a:r>
            <a:r>
              <a:rPr i="1"/>
              <a:t> de una </a:t>
            </a:r>
            <a:r>
              <a:rPr b="1" sz="2000" i="1">
                <a:solidFill>
                  <a:srgbClr val="7030A0"/>
                </a:solidFill>
              </a:rPr>
              <a:t>familia</a:t>
            </a:r>
            <a:r>
              <a:rPr i="1"/>
              <a:t> tiene un </a:t>
            </a:r>
            <a:r>
              <a:rPr b="1" sz="2000" i="1">
                <a:solidFill>
                  <a:srgbClr val="7030A0"/>
                </a:solidFill>
              </a:rPr>
              <a:t>nivel de energía</a:t>
            </a:r>
            <a:r>
              <a:rPr i="1"/>
              <a:t> diferente porque…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Ce06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Ce132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Ce059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Ce063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9904" y="9144"/>
            <a:ext cx="3054096" cy="2286000"/>
          </a:xfrm>
          <a:prstGeom prst="rect">
            <a:avLst/>
          </a:prstGeom>
        </p:spPr>
      </p:pic>
      <p:pic>
        <p:nvPicPr>
          <p:cNvPr id="11" name="Picture 10" descr="no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almost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completely_ready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4" name="Picture 13" descr="face_sa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neutral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6" name="Picture 15" descr="face_happy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Ce067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¿Por qué cada </a:t>
            </a:r>
            <a:r>
              <a:rPr b="1">
                <a:solidFill>
                  <a:srgbClr val="7030A0"/>
                </a:solidFill>
              </a:rPr>
              <a:t>elemento</a:t>
            </a:r>
            <a:r>
              <a:t> de una </a:t>
            </a:r>
            <a:r>
              <a:rPr b="1">
                <a:solidFill>
                  <a:srgbClr val="7030A0"/>
                </a:solidFill>
              </a:rPr>
              <a:t>familia</a:t>
            </a:r>
            <a:r>
              <a:t> tiene un </a:t>
            </a:r>
            <a:r>
              <a:rPr b="1">
                <a:solidFill>
                  <a:srgbClr val="7030A0"/>
                </a:solidFill>
              </a:rPr>
              <a:t>nivel de energía</a:t>
            </a:r>
            <a:r>
              <a:t> diferente?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Cada </a:t>
            </a:r>
            <a:r>
              <a:rPr b="1">
                <a:solidFill>
                  <a:srgbClr val="7030A0"/>
                </a:solidFill>
              </a:rPr>
              <a:t>elemento</a:t>
            </a:r>
            <a:r>
              <a:t> de una </a:t>
            </a:r>
            <a:r>
              <a:rPr b="1">
                <a:solidFill>
                  <a:srgbClr val="7030A0"/>
                </a:solidFill>
              </a:rPr>
              <a:t>familia</a:t>
            </a:r>
            <a:r>
              <a:t> tiene un </a:t>
            </a:r>
            <a:r>
              <a:rPr b="1">
                <a:solidFill>
                  <a:srgbClr val="7030A0"/>
                </a:solidFill>
              </a:rPr>
              <a:t>nivel de energía</a:t>
            </a:r>
            <a:r>
              <a:t> diferente porque…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Ce06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familia/grupo (Tabla Periódica)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7700">
                <a:solidFill>
                  <a:srgbClr val="7030A0"/>
                </a:solidFill>
              </a:defRPr>
            </a:pPr>
            <a:r>
              <a:t>familia/grupo (Tabla Periódica)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Ce06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familia/grupo (Tabla Periódica)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familia/grupo (Tabla Periódica)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7700">
                <a:solidFill>
                  <a:srgbClr val="7030A0"/>
                </a:solidFill>
              </a:defRPr>
            </a:pPr>
            <a:r>
              <a:t>familia/grupo (Tabla Periódica)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Ce06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familia/grupo (Tabla Periódica).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Ce067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Ce067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Ce067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Ce06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2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familia/grupo (Tabla Periódica)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Ce132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Ce059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pic>
        <p:nvPicPr>
          <p:cNvPr id="22" name="Picture 21" descr="SCe063i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37192" y="5559552"/>
            <a:ext cx="1438656" cy="1078992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Ce06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familia/grupo (Tabla Periódica)...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familia/grupo (Tabla Periódica)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Ce06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Ce06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familia/grupo (Tabla Periódica)</a:t>
            </a:r>
            <a:r>
              <a:t>.
Incluye otras 3-5 palabras de vocabulario en tu párrafo. Puedes incluir los siguientes inicios de oración:​
​</a:t>
            </a:r>
            <a:r>
              <a:rPr i="1"/>
              <a:t>•   Yo noto que los </a:t>
            </a:r>
            <a:r>
              <a:rPr i="1" b="1">
                <a:solidFill>
                  <a:srgbClr val="7030A0"/>
                </a:solidFill>
              </a:rPr>
              <a:t>elementos</a:t>
            </a:r>
            <a:r>
              <a:rPr i="1"/>
              <a:t> del mismo </a:t>
            </a:r>
            <a:r>
              <a:rPr i="1" b="1">
                <a:solidFill>
                  <a:srgbClr val="7030A0"/>
                </a:solidFill>
              </a:rPr>
              <a:t>grupo</a:t>
            </a:r>
            <a:r>
              <a:rPr i="1"/>
              <a:t>…
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grupo</a:t>
            </a:r>
            <a:r>
              <a:rPr i="1"/>
              <a:t> es diferente de un </a:t>
            </a:r>
            <a:r>
              <a:rPr i="1" b="1">
                <a:solidFill>
                  <a:srgbClr val="7030A0"/>
                </a:solidFill>
              </a:rPr>
              <a:t>período</a:t>
            </a:r>
            <a:r>
              <a:rPr i="1"/>
              <a:t> porque...
</a:t>
            </a:r>
            <a:r>
              <a:rPr i="1"/>
              <a:t>•   Cada </a:t>
            </a:r>
            <a:r>
              <a:rPr i="1" b="1">
                <a:solidFill>
                  <a:srgbClr val="7030A0"/>
                </a:solidFill>
              </a:rPr>
              <a:t>elemento</a:t>
            </a:r>
            <a:r>
              <a:rPr i="1"/>
              <a:t> de una </a:t>
            </a:r>
            <a:r>
              <a:rPr i="1" b="1">
                <a:solidFill>
                  <a:srgbClr val="7030A0"/>
                </a:solidFill>
              </a:rPr>
              <a:t>familia</a:t>
            </a:r>
            <a:r>
              <a:rPr i="1"/>
              <a:t> tiene un </a:t>
            </a:r>
            <a:r>
              <a:rPr i="1" b="1">
                <a:solidFill>
                  <a:srgbClr val="7030A0"/>
                </a:solidFill>
              </a:rPr>
              <a:t>nivel de energía</a:t>
            </a:r>
            <a:r>
              <a:rPr i="1"/>
              <a:t> diferente 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Ce067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familia/grupo (Tabla Periódica).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¿Por qué cada elemento de una familia tiene un nivel de energía diferente?</a:t>
            </a:r>
            <a:r>
              <a:t>
</a:t>
            </a:r>
            <a:r>
              <a:rPr i="1"/>
              <a:t>Cada elemento de una familia tiene un nivel de energía diferente porque…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Ce06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Ce132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Ce059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SCe063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9904" y="9144"/>
            <a:ext cx="3054096" cy="2286000"/>
          </a:xfrm>
          <a:prstGeom prst="rect">
            <a:avLst/>
          </a:prstGeom>
        </p:spPr>
      </p:pic>
      <p:pic>
        <p:nvPicPr>
          <p:cNvPr id="12" name="Picture 11" descr="pacman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3" name="Picture 12" descr="bracket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4" name="Picture 13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¿Por qué cada </a:t>
            </a:r>
            <a:r>
              <a:rPr b="1" sz="2800">
                <a:solidFill>
                  <a:srgbClr val="7030A0"/>
                </a:solidFill>
              </a:rPr>
              <a:t>elemento</a:t>
            </a:r>
            <a:r>
              <a:rPr b="1" sz="2800"/>
              <a:t> de una </a:t>
            </a:r>
            <a:r>
              <a:rPr b="1" sz="2800">
                <a:solidFill>
                  <a:srgbClr val="7030A0"/>
                </a:solidFill>
              </a:rPr>
              <a:t>familia</a:t>
            </a:r>
            <a:r>
              <a:rPr b="1" sz="2800"/>
              <a:t> tiene un </a:t>
            </a:r>
            <a:r>
              <a:rPr b="1" sz="2800">
                <a:solidFill>
                  <a:srgbClr val="7030A0"/>
                </a:solidFill>
              </a:rPr>
              <a:t>nivel de energía</a:t>
            </a:r>
            <a:r>
              <a:rPr b="1" sz="2800"/>
              <a:t> diferente?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Ce06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Ce132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Ce059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Ce063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9904" y="9144"/>
            <a:ext cx="3054096" cy="2286000"/>
          </a:xfrm>
          <a:prstGeom prst="rect">
            <a:avLst/>
          </a:prstGeom>
        </p:spPr>
      </p:pic>
      <p:pic>
        <p:nvPicPr>
          <p:cNvPr id="11" name="Picture 10" descr="es_signal_horizontal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2" name="Picture 11" descr="green_b_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3" name="Picture 12" descr="green_b_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4" name="Picture 13" descr="green_b_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5" name="Picture 14" descr="green_b_4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Ce06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Ce13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Ce05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