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9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neutralization reaction</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neutralization reaction</a:t>
            </a:r>
            <a:r>
              <a:t> occurs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pH</a:t>
            </a:r>
            <a:r>
              <a:t> of a </a:t>
            </a:r>
            <a:r>
              <a:rPr b="1">
                <a:solidFill>
                  <a:srgbClr val="7030A0"/>
                </a:solidFill>
              </a:rPr>
              <a:t>substance</a:t>
            </a:r>
            <a:r>
              <a:t> measure?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pH</a:t>
            </a:r>
            <a:r>
              <a:t> of a </a:t>
            </a:r>
            <a:r>
              <a:rPr b="1">
                <a:solidFill>
                  <a:srgbClr val="7030A0"/>
                </a:solidFill>
              </a:rPr>
              <a:t>substance</a:t>
            </a:r>
            <a:r>
              <a:t> measures...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3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neutralization reaction</a:t>
            </a:r>
            <a:r>
              <a:t> related to </a:t>
            </a:r>
            <a:r>
              <a:rPr b="1">
                <a:solidFill>
                  <a:srgbClr val="7030A0"/>
                </a:solidFill>
              </a:rPr>
              <a:t>pH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neutralization reaction</a:t>
            </a:r>
            <a:r>
              <a:t> is related to </a:t>
            </a:r>
            <a:r>
              <a:rPr b="1">
                <a:solidFill>
                  <a:srgbClr val="7030A0"/>
                </a:solidFill>
              </a:rPr>
              <a:t>pH</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9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reactant</a:t>
            </a:r>
            <a:r>
              <a:t> </a:t>
            </a:r>
            <a:r>
              <a:rPr b="1">
                <a:solidFill>
                  <a:srgbClr val="7030A0"/>
                </a:solidFill>
              </a:rPr>
              <a:t>limiting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reactant</a:t>
            </a:r>
            <a:r>
              <a:t> is </a:t>
            </a:r>
            <a:r>
              <a:rPr b="1">
                <a:solidFill>
                  <a:srgbClr val="7030A0"/>
                </a:solidFill>
              </a:rPr>
              <a:t>limiting</a:t>
            </a:r>
            <a:r>
              <a:t> when...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9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reactant</a:t>
            </a:r>
            <a:r>
              <a:t> </a:t>
            </a:r>
            <a:r>
              <a:rPr b="1">
                <a:solidFill>
                  <a:srgbClr val="7030A0"/>
                </a:solidFill>
              </a:rPr>
              <a:t>limiting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reactant</a:t>
            </a:r>
            <a:r>
              <a:t> is </a:t>
            </a:r>
            <a:r>
              <a:rPr b="1">
                <a:solidFill>
                  <a:srgbClr val="7030A0"/>
                </a:solidFill>
              </a:rPr>
              <a:t>limiting</a:t>
            </a:r>
            <a:r>
              <a:t> when...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a neutralization be affected if one of the </a:t>
            </a:r>
            <a:r>
              <a:rPr b="1" sz="2000">
                <a:solidFill>
                  <a:srgbClr val="7030A0"/>
                </a:solidFill>
              </a:rPr>
              <a:t>reactants</a:t>
            </a:r>
            <a:r>
              <a:rPr b="1" sz="2000"/>
              <a:t> was </a:t>
            </a:r>
            <a:r>
              <a:rPr b="1" sz="2000">
                <a:solidFill>
                  <a:srgbClr val="7030A0"/>
                </a:solidFill>
              </a:rPr>
              <a:t>limiting</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If one of the </a:t>
            </a:r>
            <a:r>
              <a:rPr b="1" sz="2000" i="1">
                <a:solidFill>
                  <a:srgbClr val="7030A0"/>
                </a:solidFill>
              </a:rPr>
              <a:t>reactants</a:t>
            </a:r>
            <a:r>
              <a:rPr i="1"/>
              <a:t> was </a:t>
            </a:r>
            <a:r>
              <a:rPr b="1" sz="2000" i="1">
                <a:solidFill>
                  <a:srgbClr val="7030A0"/>
                </a:solidFill>
              </a:rPr>
              <a:t>limiting</a:t>
            </a:r>
            <a:r>
              <a:rPr i="1"/>
              <a:t>, a </a:t>
            </a:r>
            <a:r>
              <a:rPr b="1" sz="2000" i="1">
                <a:solidFill>
                  <a:srgbClr val="7030A0"/>
                </a:solidFill>
              </a:rPr>
              <a:t>neutralization reaction </a:t>
            </a:r>
            <a:r>
              <a:rPr i="1"/>
              <a:t>would…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1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3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9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099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a neutralization be affected if one of the </a:t>
            </a:r>
            <a:r>
              <a:rPr b="1">
                <a:solidFill>
                  <a:srgbClr val="7030A0"/>
                </a:solidFill>
              </a:rPr>
              <a:t>reactants</a:t>
            </a:r>
            <a:r>
              <a:t> was </a:t>
            </a:r>
            <a:r>
              <a:rPr b="1">
                <a:solidFill>
                  <a:srgbClr val="7030A0"/>
                </a:solidFill>
              </a:rPr>
              <a:t>limiting</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one of the </a:t>
            </a:r>
            <a:r>
              <a:rPr b="1">
                <a:solidFill>
                  <a:srgbClr val="7030A0"/>
                </a:solidFill>
              </a:rPr>
              <a:t>reactants</a:t>
            </a:r>
            <a:r>
              <a:t> was </a:t>
            </a:r>
            <a:r>
              <a:rPr b="1">
                <a:solidFill>
                  <a:srgbClr val="7030A0"/>
                </a:solidFill>
              </a:rPr>
              <a:t>limiting</a:t>
            </a:r>
            <a:r>
              <a:t>, a </a:t>
            </a:r>
            <a:r>
              <a:rPr b="1">
                <a:solidFill>
                  <a:srgbClr val="7030A0"/>
                </a:solidFill>
              </a:rPr>
              <a:t>neutralization reaction </a:t>
            </a:r>
            <a:r>
              <a:t>would…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neutralization reaction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neutralization reaction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neutralization reaction</a:t>
            </a:r>
            <a:r>
              <a:rPr sz="2000"/>
              <a:t>
• My visual is…
• It relates to what I’ve learned about </a:t>
            </a:r>
            <a:r>
              <a:rPr b="1" sz="2000">
                <a:solidFill>
                  <a:srgbClr val="7030A0"/>
                </a:solidFill>
              </a:rPr>
              <a:t>neutralization reaction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neutralization reaction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neutralization reaction.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neutralization reaction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3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99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C099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neutralization reaction...</a:t>
            </a:r>
            <a:r>
              <a:rPr i="1"/>
              <a:t>
From this visual, I can infer… </a:t>
            </a:r>
            <a:r>
              <a:rPr i="0"/>
              <a:t>(use </a:t>
            </a:r>
            <a:r>
              <a:rPr b="1">
                <a:solidFill>
                  <a:srgbClr val="7030A0"/>
                </a:solidFill>
              </a:rPr>
              <a:t>neutralization reaction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neutralization reaction</a:t>
            </a:r>
            <a:r>
              <a:t>.
Include 3-5 other vocabulary words in your paragraph. You may include the following stems:​
</a:t>
            </a:r>
            <a:r>
              <a:rPr i="1"/>
              <a:t>•   A </a:t>
            </a:r>
            <a:r>
              <a:rPr i="1" b="1">
                <a:solidFill>
                  <a:srgbClr val="7030A0"/>
                </a:solidFill>
              </a:rPr>
              <a:t>neutralization reaction</a:t>
            </a:r>
            <a:r>
              <a:rPr i="1"/>
              <a:t> occurs by...
</a:t>
            </a:r>
            <a:r>
              <a:rPr i="1"/>
              <a:t>•   A </a:t>
            </a:r>
            <a:r>
              <a:rPr i="1" b="1">
                <a:solidFill>
                  <a:srgbClr val="7030A0"/>
                </a:solidFill>
              </a:rPr>
              <a:t>neutralization reaction</a:t>
            </a:r>
            <a:r>
              <a:rPr i="1"/>
              <a:t> is related to </a:t>
            </a:r>
            <a:r>
              <a:rPr i="1" b="1">
                <a:solidFill>
                  <a:srgbClr val="7030A0"/>
                </a:solidFill>
              </a:rPr>
              <a:t>pH</a:t>
            </a:r>
            <a:r>
              <a:rPr i="1"/>
              <a:t> because…
</a:t>
            </a:r>
            <a:r>
              <a:rPr i="1"/>
              <a:t>•   If one of the </a:t>
            </a:r>
            <a:r>
              <a:rPr i="1" b="1">
                <a:solidFill>
                  <a:srgbClr val="7030A0"/>
                </a:solidFill>
              </a:rPr>
              <a:t>reactants</a:t>
            </a:r>
            <a:r>
              <a:rPr i="1"/>
              <a:t> was </a:t>
            </a:r>
            <a:r>
              <a:rPr i="1" b="1">
                <a:solidFill>
                  <a:srgbClr val="7030A0"/>
                </a:solidFill>
              </a:rPr>
              <a:t>limiting</a:t>
            </a:r>
            <a:r>
              <a:rPr i="1"/>
              <a:t>, a </a:t>
            </a:r>
            <a:r>
              <a:rPr i="1" b="1">
                <a:solidFill>
                  <a:srgbClr val="7030A0"/>
                </a:solidFill>
              </a:rPr>
              <a:t>neutralization reaction </a:t>
            </a:r>
            <a:r>
              <a:rPr i="1"/>
              <a:t>would…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11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neutralization reaction.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a neutralization be affected if one of the reactants was limiting? Why?</a:t>
            </a:r>
            <a:r>
              <a:t>
</a:t>
            </a:r>
            <a:r>
              <a:rPr i="1"/>
              <a:t>If one of the reactants was limiting, a neutralization reaction would…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11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3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9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C099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a neutralization be affected if one of the </a:t>
            </a:r>
            <a:r>
              <a:rPr b="1" sz="2800">
                <a:solidFill>
                  <a:srgbClr val="7030A0"/>
                </a:solidFill>
              </a:rPr>
              <a:t>reactants</a:t>
            </a:r>
            <a:r>
              <a:rPr b="1" sz="2800"/>
              <a:t> was </a:t>
            </a:r>
            <a:r>
              <a:rPr b="1" sz="2800">
                <a:solidFill>
                  <a:srgbClr val="7030A0"/>
                </a:solidFill>
              </a:rPr>
              <a:t>limiting</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1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3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9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C099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3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9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