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7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According to </a:t>
            </a:r>
            <a:r>
              <a:rPr b="1">
                <a:solidFill>
                  <a:srgbClr val="7030A0"/>
                </a:solidFill>
              </a:rPr>
              <a:t>Hund’s rule</a:t>
            </a:r>
            <a:r>
              <a:t>, how do </a:t>
            </a:r>
            <a:r>
              <a:rPr b="1">
                <a:solidFill>
                  <a:srgbClr val="7030A0"/>
                </a:solidFill>
              </a:rPr>
              <a:t>electrons</a:t>
            </a:r>
            <a:r>
              <a:t> fill into </a:t>
            </a:r>
            <a:r>
              <a:rPr b="1">
                <a:solidFill>
                  <a:srgbClr val="7030A0"/>
                </a:solidFill>
              </a:rPr>
              <a:t>orbital</a:t>
            </a:r>
            <a:r>
              <a:t>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According to </a:t>
            </a:r>
            <a:r>
              <a:rPr b="1">
                <a:solidFill>
                  <a:srgbClr val="7030A0"/>
                </a:solidFill>
              </a:rPr>
              <a:t>Hund’s rule</a:t>
            </a:r>
            <a:r>
              <a:t>, </a:t>
            </a:r>
            <a:r>
              <a:rPr b="1">
                <a:solidFill>
                  <a:srgbClr val="7030A0"/>
                </a:solidFill>
              </a:rPr>
              <a:t>electrons</a:t>
            </a:r>
            <a:r>
              <a:t> fill into </a:t>
            </a:r>
            <a:r>
              <a:rPr b="1">
                <a:solidFill>
                  <a:srgbClr val="7030A0"/>
                </a:solidFill>
              </a:rPr>
              <a:t>orbital</a:t>
            </a:r>
            <a:r>
              <a:t>s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According to the </a:t>
            </a:r>
            <a:r>
              <a:rPr b="1">
                <a:solidFill>
                  <a:srgbClr val="7030A0"/>
                </a:solidFill>
              </a:rPr>
              <a:t>Aufbau principle</a:t>
            </a:r>
            <a:r>
              <a:t>, how are </a:t>
            </a:r>
            <a:r>
              <a:rPr b="1">
                <a:solidFill>
                  <a:srgbClr val="7030A0"/>
                </a:solidFill>
              </a:rPr>
              <a:t>electrons</a:t>
            </a:r>
            <a:r>
              <a:t> distributed among </a:t>
            </a:r>
            <a:r>
              <a:rPr b="1">
                <a:solidFill>
                  <a:srgbClr val="7030A0"/>
                </a:solidFill>
              </a:rPr>
              <a:t>energy levels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According to the </a:t>
            </a:r>
            <a:r>
              <a:rPr b="1">
                <a:solidFill>
                  <a:srgbClr val="7030A0"/>
                </a:solidFill>
              </a:rPr>
              <a:t>Aufbau principle</a:t>
            </a:r>
            <a:r>
              <a:t>, </a:t>
            </a:r>
            <a:r>
              <a:rPr b="1">
                <a:solidFill>
                  <a:srgbClr val="7030A0"/>
                </a:solidFill>
              </a:rPr>
              <a:t>electrons</a:t>
            </a:r>
            <a:r>
              <a:t> are distributed...</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7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Hund's rule</a:t>
            </a:r>
            <a:r>
              <a:t> related to the </a:t>
            </a:r>
            <a:r>
              <a:rPr b="1">
                <a:solidFill>
                  <a:srgbClr val="7030A0"/>
                </a:solidFill>
              </a:rPr>
              <a:t>Aufbau principle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Hund's rule</a:t>
            </a:r>
            <a:r>
              <a:t> is related to the </a:t>
            </a:r>
            <a:r>
              <a:rPr b="1">
                <a:solidFill>
                  <a:srgbClr val="7030A0"/>
                </a:solidFill>
              </a:rPr>
              <a:t>Aufbau principle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6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a:t>
            </a:r>
            <a:r>
              <a:rPr b="1">
                <a:solidFill>
                  <a:srgbClr val="7030A0"/>
                </a:solidFill>
              </a:rPr>
              <a:t>spins</a:t>
            </a:r>
            <a:r>
              <a:t> of an </a:t>
            </a:r>
            <a:r>
              <a:rPr b="1">
                <a:solidFill>
                  <a:srgbClr val="7030A0"/>
                </a:solidFill>
              </a:rPr>
              <a:t>electron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spins</a:t>
            </a:r>
            <a:r>
              <a:t> of an </a:t>
            </a:r>
            <a:r>
              <a:rPr b="1">
                <a:solidFill>
                  <a:srgbClr val="7030A0"/>
                </a:solidFill>
              </a:rPr>
              <a:t>electron</a:t>
            </a:r>
            <a:r>
              <a:t> are...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an </a:t>
            </a:r>
            <a:r>
              <a:rPr b="1">
                <a:solidFill>
                  <a:srgbClr val="7030A0"/>
                </a:solidFill>
              </a:rPr>
              <a:t>orbital diagram</a:t>
            </a:r>
            <a:r>
              <a:t> show?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orbital diagram</a:t>
            </a:r>
            <a:r>
              <a:t> shows...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According to </a:t>
            </a:r>
            <a:r>
              <a:rPr b="1" sz="2000">
                <a:solidFill>
                  <a:srgbClr val="7030A0"/>
                </a:solidFill>
              </a:rPr>
              <a:t>Hund's rule</a:t>
            </a:r>
            <a:r>
              <a:rPr b="1" sz="2000"/>
              <a:t>, the last </a:t>
            </a:r>
            <a:r>
              <a:rPr b="1" sz="2000">
                <a:solidFill>
                  <a:srgbClr val="7030A0"/>
                </a:solidFill>
              </a:rPr>
              <a:t>orbital diagram</a:t>
            </a:r>
            <a:r>
              <a:rPr b="1" sz="2000"/>
              <a:t> pictured is incorrect because it does not maximize </a:t>
            </a:r>
            <a:r>
              <a:rPr b="1" sz="2000">
                <a:solidFill>
                  <a:srgbClr val="7030A0"/>
                </a:solidFill>
              </a:rPr>
              <a:t>spin</a:t>
            </a:r>
            <a:r>
              <a:rPr b="1" sz="2000"/>
              <a:t>. How does </a:t>
            </a:r>
            <a:r>
              <a:rPr b="1" sz="2000">
                <a:solidFill>
                  <a:srgbClr val="7030A0"/>
                </a:solidFill>
              </a:rPr>
              <a:t>Hund's rule</a:t>
            </a:r>
            <a:r>
              <a:rPr b="1" sz="2000"/>
              <a:t> ensure that </a:t>
            </a:r>
            <a:r>
              <a:rPr b="1" sz="2000">
                <a:solidFill>
                  <a:srgbClr val="7030A0"/>
                </a:solidFill>
              </a:rPr>
              <a:t>spin</a:t>
            </a:r>
            <a:r>
              <a:rPr b="1" sz="2000"/>
              <a:t> is maximized?</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Hund's rule</a:t>
            </a:r>
            <a:r>
              <a:rPr i="1"/>
              <a:t> ensures that </a:t>
            </a:r>
            <a:r>
              <a:rPr b="1" sz="2000" i="1">
                <a:solidFill>
                  <a:srgbClr val="7030A0"/>
                </a:solidFill>
              </a:rPr>
              <a:t>spin</a:t>
            </a:r>
            <a:r>
              <a:rPr i="1"/>
              <a:t> is maximized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7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6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125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7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According to </a:t>
            </a:r>
            <a:r>
              <a:rPr b="1">
                <a:solidFill>
                  <a:srgbClr val="7030A0"/>
                </a:solidFill>
              </a:rPr>
              <a:t>Hund's rule</a:t>
            </a:r>
            <a:r>
              <a:t>, the last </a:t>
            </a:r>
            <a:r>
              <a:rPr b="1">
                <a:solidFill>
                  <a:srgbClr val="7030A0"/>
                </a:solidFill>
              </a:rPr>
              <a:t>orbital diagram</a:t>
            </a:r>
            <a:r>
              <a:t> pictured is incorrect because it does not maximize </a:t>
            </a:r>
            <a:r>
              <a:rPr b="1">
                <a:solidFill>
                  <a:srgbClr val="7030A0"/>
                </a:solidFill>
              </a:rPr>
              <a:t>spin</a:t>
            </a:r>
            <a:r>
              <a:t>. How does </a:t>
            </a:r>
            <a:r>
              <a:rPr b="1">
                <a:solidFill>
                  <a:srgbClr val="7030A0"/>
                </a:solidFill>
              </a:rPr>
              <a:t>Hund's rule</a:t>
            </a:r>
            <a:r>
              <a:t> ensure that </a:t>
            </a:r>
            <a:r>
              <a:rPr b="1">
                <a:solidFill>
                  <a:srgbClr val="7030A0"/>
                </a:solidFill>
              </a:rPr>
              <a:t>spin</a:t>
            </a:r>
            <a:r>
              <a:t> is maximized?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Hund's rule</a:t>
            </a:r>
            <a:r>
              <a:t> ensures that </a:t>
            </a:r>
            <a:r>
              <a:rPr b="1">
                <a:solidFill>
                  <a:srgbClr val="7030A0"/>
                </a:solidFill>
              </a:rPr>
              <a:t>spin</a:t>
            </a:r>
            <a:r>
              <a:t> is maximized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Hund’s rule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Hund’s rule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Hund’s rule</a:t>
            </a:r>
            <a:r>
              <a:rPr sz="2000"/>
              <a:t>
• My visual is…
• It relates to what I’ve learned about </a:t>
            </a:r>
            <a:r>
              <a:rPr b="1" sz="2000">
                <a:solidFill>
                  <a:srgbClr val="7030A0"/>
                </a:solidFill>
              </a:rPr>
              <a:t>Hund’s rule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Hund’s rule</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Hund’s rule.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Hund’s rule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1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161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C125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Hund’s rule...</a:t>
            </a:r>
            <a:r>
              <a:rPr i="1"/>
              <a:t>
From this visual, I can infer… </a:t>
            </a:r>
            <a:r>
              <a:rPr i="0"/>
              <a:t>(use </a:t>
            </a:r>
            <a:r>
              <a:rPr b="1">
                <a:solidFill>
                  <a:srgbClr val="7030A0"/>
                </a:solidFill>
              </a:rPr>
              <a:t>Hund’s rule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Hund’s rule</a:t>
            </a:r>
            <a:r>
              <a:t>.
Include 3-5 other vocabulary words in your paragraph. You may include the following stems:​
</a:t>
            </a:r>
            <a:r>
              <a:rPr i="1"/>
              <a:t>•   According to </a:t>
            </a:r>
            <a:r>
              <a:rPr i="1" b="1">
                <a:solidFill>
                  <a:srgbClr val="7030A0"/>
                </a:solidFill>
              </a:rPr>
              <a:t>Hund’s rule</a:t>
            </a:r>
            <a:r>
              <a:rPr i="1"/>
              <a:t>, </a:t>
            </a:r>
            <a:r>
              <a:rPr i="1" b="1">
                <a:solidFill>
                  <a:srgbClr val="7030A0"/>
                </a:solidFill>
              </a:rPr>
              <a:t>electrons</a:t>
            </a:r>
            <a:r>
              <a:rPr i="1"/>
              <a:t> fill into </a:t>
            </a:r>
            <a:r>
              <a:rPr i="1" b="1">
                <a:solidFill>
                  <a:srgbClr val="7030A0"/>
                </a:solidFill>
              </a:rPr>
              <a:t>orbital</a:t>
            </a:r>
            <a:r>
              <a:rPr i="1"/>
              <a:t>s by...
</a:t>
            </a:r>
            <a:r>
              <a:rPr i="1"/>
              <a:t>•   </a:t>
            </a:r>
            <a:r>
              <a:rPr i="1" b="1">
                <a:solidFill>
                  <a:srgbClr val="7030A0"/>
                </a:solidFill>
              </a:rPr>
              <a:t>Hund's rule</a:t>
            </a:r>
            <a:r>
              <a:rPr i="1"/>
              <a:t> is related to the </a:t>
            </a:r>
            <a:r>
              <a:rPr i="1" b="1">
                <a:solidFill>
                  <a:srgbClr val="7030A0"/>
                </a:solidFill>
              </a:rPr>
              <a:t>Aufbau principle</a:t>
            </a:r>
            <a:r>
              <a:rPr i="1"/>
              <a:t> because...
</a:t>
            </a:r>
            <a:r>
              <a:rPr i="1"/>
              <a:t>•   </a:t>
            </a:r>
            <a:r>
              <a:rPr i="1" b="1">
                <a:solidFill>
                  <a:srgbClr val="7030A0"/>
                </a:solidFill>
              </a:rPr>
              <a:t>Hund's rule</a:t>
            </a:r>
            <a:r>
              <a:rPr i="1"/>
              <a:t> ensures that </a:t>
            </a:r>
            <a:r>
              <a:rPr i="1" b="1">
                <a:solidFill>
                  <a:srgbClr val="7030A0"/>
                </a:solidFill>
              </a:rPr>
              <a:t>spin</a:t>
            </a:r>
            <a:r>
              <a:rPr i="1"/>
              <a:t> is maximized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7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Hund’s rule.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According to Hund's rule, the last orbital diagram pictured is incorrect because it does not maximize spin. How does Hund's rule ensure that spin is maximized?</a:t>
            </a:r>
            <a:r>
              <a:t>
</a:t>
            </a:r>
            <a:r>
              <a:rPr i="1"/>
              <a:t>Hund's rule ensures that spin is maximized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7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01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16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C125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According to </a:t>
            </a:r>
            <a:r>
              <a:rPr b="1" sz="2800">
                <a:solidFill>
                  <a:srgbClr val="7030A0"/>
                </a:solidFill>
              </a:rPr>
              <a:t>Hund's rule</a:t>
            </a:r>
            <a:r>
              <a:rPr b="1" sz="2800"/>
              <a:t>, the last </a:t>
            </a:r>
            <a:r>
              <a:rPr b="1" sz="2800">
                <a:solidFill>
                  <a:srgbClr val="7030A0"/>
                </a:solidFill>
              </a:rPr>
              <a:t>orbital diagram</a:t>
            </a:r>
            <a:r>
              <a:rPr b="1" sz="2800"/>
              <a:t> pictured is incorrect because it does not maximize </a:t>
            </a:r>
            <a:r>
              <a:rPr b="1" sz="2800">
                <a:solidFill>
                  <a:srgbClr val="7030A0"/>
                </a:solidFill>
              </a:rPr>
              <a:t>spin</a:t>
            </a:r>
            <a:r>
              <a:rPr b="1" sz="2800"/>
              <a:t>. How does </a:t>
            </a:r>
            <a:r>
              <a:rPr b="1" sz="2800">
                <a:solidFill>
                  <a:srgbClr val="7030A0"/>
                </a:solidFill>
              </a:rPr>
              <a:t>Hund's rule</a:t>
            </a:r>
            <a:r>
              <a:rPr b="1" sz="2800"/>
              <a:t> ensure that </a:t>
            </a:r>
            <a:r>
              <a:rPr b="1" sz="2800">
                <a:solidFill>
                  <a:srgbClr val="7030A0"/>
                </a:solidFill>
              </a:rPr>
              <a:t>spin</a:t>
            </a:r>
            <a:r>
              <a:rPr b="1" sz="2800"/>
              <a:t> is maximized?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7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6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125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