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30.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9.png"/><Relationship Id="rId22" Type="http://schemas.openxmlformats.org/officeDocument/2006/relationships/image" Target="../media/image60.png"/><Relationship Id="rId23" Type="http://schemas.openxmlformats.org/officeDocument/2006/relationships/image" Target="../media/image61.png"/><Relationship Id="rId24" Type="http://schemas.openxmlformats.org/officeDocument/2006/relationships/image" Target="../media/image6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4.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6.png"/><Relationship Id="rId9" Type="http://schemas.openxmlformats.org/officeDocument/2006/relationships/image" Target="../media/image47.png"/><Relationship Id="rId10" Type="http://schemas.openxmlformats.org/officeDocument/2006/relationships/image" Target="../media/image51.png"/><Relationship Id="rId11"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22.png"/><Relationship Id="rId9" Type="http://schemas.openxmlformats.org/officeDocument/2006/relationships/image" Target="../media/image36.png"/><Relationship Id="rId10" Type="http://schemas.openxmlformats.org/officeDocument/2006/relationships/image" Target="../media/image10.png"/><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8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01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atomic radius</a:t>
            </a:r>
            <a:r>
              <a:t> of an </a:t>
            </a:r>
            <a:r>
              <a:rPr b="1">
                <a:solidFill>
                  <a:srgbClr val="7030A0"/>
                </a:solidFill>
              </a:rPr>
              <a:t>atom</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atom</a:t>
            </a:r>
            <a:r>
              <a:t>'s </a:t>
            </a:r>
            <a:r>
              <a:rPr b="1">
                <a:solidFill>
                  <a:srgbClr val="7030A0"/>
                </a:solidFill>
              </a:rPr>
              <a:t>atomic radius</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5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for an </a:t>
            </a:r>
            <a:r>
              <a:rPr b="1">
                <a:solidFill>
                  <a:srgbClr val="7030A0"/>
                </a:solidFill>
              </a:rPr>
              <a:t>atom</a:t>
            </a:r>
            <a:r>
              <a:t> to be highly </a:t>
            </a:r>
            <a:r>
              <a:rPr b="1">
                <a:solidFill>
                  <a:srgbClr val="7030A0"/>
                </a:solidFill>
              </a:rPr>
              <a:t>electronegative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For an </a:t>
            </a:r>
            <a:r>
              <a:rPr b="1">
                <a:solidFill>
                  <a:srgbClr val="7030A0"/>
                </a:solidFill>
              </a:rPr>
              <a:t>atom</a:t>
            </a:r>
            <a:r>
              <a:t> to be highly </a:t>
            </a:r>
            <a:r>
              <a:rPr b="1">
                <a:solidFill>
                  <a:srgbClr val="7030A0"/>
                </a:solidFill>
              </a:rPr>
              <a:t>electronegative</a:t>
            </a:r>
            <a:r>
              <a:t>, it means...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05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1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What is the </a:t>
            </a:r>
            <a:r>
              <a:rPr b="1">
                <a:solidFill>
                  <a:srgbClr val="7030A0"/>
                </a:solidFill>
              </a:rPr>
              <a:t>atomic radius</a:t>
            </a:r>
            <a:r>
              <a:t> of an </a:t>
            </a:r>
            <a:r>
              <a:rPr b="1">
                <a:solidFill>
                  <a:srgbClr val="7030A0"/>
                </a:solidFill>
              </a:rPr>
              <a:t>atom</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atom</a:t>
            </a:r>
            <a:r>
              <a:t>'s </a:t>
            </a:r>
            <a:r>
              <a:rPr b="1">
                <a:solidFill>
                  <a:srgbClr val="7030A0"/>
                </a:solidFill>
              </a:rPr>
              <a:t>atomic radius</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1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atom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atom</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8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ionization energy</a:t>
            </a:r>
            <a:r>
              <a:t> of an atom?</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ionization energy</a:t>
            </a:r>
            <a:r>
              <a:t> of an atom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would an </a:t>
            </a:r>
            <a:r>
              <a:rPr b="1" sz="2000">
                <a:solidFill>
                  <a:srgbClr val="7030A0"/>
                </a:solidFill>
              </a:rPr>
              <a:t>atom</a:t>
            </a:r>
            <a:r>
              <a:rPr b="1" sz="2000"/>
              <a:t> with a large </a:t>
            </a:r>
            <a:r>
              <a:rPr b="1" sz="2000">
                <a:solidFill>
                  <a:srgbClr val="7030A0"/>
                </a:solidFill>
              </a:rPr>
              <a:t>atom</a:t>
            </a:r>
            <a:r>
              <a:rPr b="1" sz="2000"/>
              <a:t>ic radius have low </a:t>
            </a:r>
            <a:r>
              <a:rPr b="1" sz="2000">
                <a:solidFill>
                  <a:srgbClr val="7030A0"/>
                </a:solidFill>
              </a:rPr>
              <a:t>ionization energy</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An </a:t>
            </a:r>
            <a:r>
              <a:rPr b="1" sz="2000" i="1">
                <a:solidFill>
                  <a:srgbClr val="7030A0"/>
                </a:solidFill>
              </a:rPr>
              <a:t>atom</a:t>
            </a:r>
            <a:r>
              <a:rPr i="1"/>
              <a:t> with a large </a:t>
            </a:r>
            <a:r>
              <a:rPr b="1" sz="2000" i="1">
                <a:solidFill>
                  <a:srgbClr val="7030A0"/>
                </a:solidFill>
              </a:rPr>
              <a:t>atom</a:t>
            </a:r>
            <a:r>
              <a:rPr i="1"/>
              <a:t>ic radius would have low </a:t>
            </a:r>
            <a:r>
              <a:rPr b="1" sz="2000" i="1">
                <a:solidFill>
                  <a:srgbClr val="7030A0"/>
                </a:solidFill>
              </a:rPr>
              <a:t>ionization energy</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C014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C058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C01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C088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not_ready.png"/>
          <p:cNvPicPr>
            <a:picLocks noChangeAspect="1"/>
          </p:cNvPicPr>
          <p:nvPr/>
        </p:nvPicPr>
        <p:blipFill>
          <a:blip r:embed="rId8"/>
          <a:stretch>
            <a:fillRect/>
          </a:stretch>
        </p:blipFill>
        <p:spPr>
          <a:xfrm>
            <a:off x="978408" y="3255264"/>
            <a:ext cx="1463040" cy="1463040"/>
          </a:xfrm>
          <a:prstGeom prst="rect">
            <a:avLst/>
          </a:prstGeom>
        </p:spPr>
      </p:pic>
      <p:pic>
        <p:nvPicPr>
          <p:cNvPr id="12" name="Picture 11" descr="almost_ready.png"/>
          <p:cNvPicPr>
            <a:picLocks noChangeAspect="1"/>
          </p:cNvPicPr>
          <p:nvPr/>
        </p:nvPicPr>
        <p:blipFill>
          <a:blip r:embed="rId9"/>
          <a:stretch>
            <a:fillRect/>
          </a:stretch>
        </p:blipFill>
        <p:spPr>
          <a:xfrm>
            <a:off x="3849624" y="3255264"/>
            <a:ext cx="1463040" cy="1463040"/>
          </a:xfrm>
          <a:prstGeom prst="rect">
            <a:avLst/>
          </a:prstGeom>
        </p:spPr>
      </p:pic>
      <p:pic>
        <p:nvPicPr>
          <p:cNvPr id="13" name="Picture 12" descr="completely_ready.png"/>
          <p:cNvPicPr>
            <a:picLocks noChangeAspect="1"/>
          </p:cNvPicPr>
          <p:nvPr/>
        </p:nvPicPr>
        <p:blipFill>
          <a:blip r:embed="rId10"/>
          <a:stretch>
            <a:fillRect/>
          </a:stretch>
        </p:blipFill>
        <p:spPr>
          <a:xfrm>
            <a:off x="6720840" y="3255264"/>
            <a:ext cx="1463040" cy="1463040"/>
          </a:xfrm>
          <a:prstGeom prst="rect">
            <a:avLst/>
          </a:prstGeom>
        </p:spPr>
      </p:pic>
      <p:pic>
        <p:nvPicPr>
          <p:cNvPr id="14" name="Picture 13" descr="face_sad.png"/>
          <p:cNvPicPr>
            <a:picLocks noChangeAspect="1"/>
          </p:cNvPicPr>
          <p:nvPr/>
        </p:nvPicPr>
        <p:blipFill>
          <a:blip r:embed="rId11"/>
          <a:stretch>
            <a:fillRect/>
          </a:stretch>
        </p:blipFill>
        <p:spPr>
          <a:xfrm>
            <a:off x="1252728" y="5413248"/>
            <a:ext cx="914400" cy="914400"/>
          </a:xfrm>
          <a:prstGeom prst="rect">
            <a:avLst/>
          </a:prstGeom>
        </p:spPr>
      </p:pic>
      <p:pic>
        <p:nvPicPr>
          <p:cNvPr id="15" name="Picture 14" descr="face_neutral.png"/>
          <p:cNvPicPr>
            <a:picLocks noChangeAspect="1"/>
          </p:cNvPicPr>
          <p:nvPr/>
        </p:nvPicPr>
        <p:blipFill>
          <a:blip r:embed="rId12"/>
          <a:stretch>
            <a:fillRect/>
          </a:stretch>
        </p:blipFill>
        <p:spPr>
          <a:xfrm>
            <a:off x="4069080" y="5413248"/>
            <a:ext cx="914400" cy="914400"/>
          </a:xfrm>
          <a:prstGeom prst="rect">
            <a:avLst/>
          </a:prstGeom>
        </p:spPr>
      </p:pic>
      <p:pic>
        <p:nvPicPr>
          <p:cNvPr id="16" name="Picture 15" descr="face_happy.png"/>
          <p:cNvPicPr>
            <a:picLocks noChangeAspect="1"/>
          </p:cNvPicPr>
          <p:nvPr/>
        </p:nvPicPr>
        <p:blipFill>
          <a:blip r:embed="rId13"/>
          <a:stretch>
            <a:fillRect/>
          </a:stretch>
        </p:blipFill>
        <p:spPr>
          <a:xfrm>
            <a:off x="6995160" y="5413248"/>
            <a:ext cx="914400" cy="914400"/>
          </a:xfrm>
          <a:prstGeom prst="rect">
            <a:avLst/>
          </a:prstGeom>
        </p:spPr>
      </p:pic>
      <p:sp>
        <p:nvSpPr>
          <p:cNvPr id="17" name="TextBox 16"/>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8" name="TextBox 17"/>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9" name="TextBox 18"/>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20" name="TextBox 19"/>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1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would an </a:t>
            </a:r>
            <a:r>
              <a:rPr b="1">
                <a:solidFill>
                  <a:srgbClr val="7030A0"/>
                </a:solidFill>
              </a:rPr>
              <a:t>atom</a:t>
            </a:r>
            <a:r>
              <a:t> with a large </a:t>
            </a:r>
            <a:r>
              <a:rPr b="1">
                <a:solidFill>
                  <a:srgbClr val="7030A0"/>
                </a:solidFill>
              </a:rPr>
              <a:t>atom</a:t>
            </a:r>
            <a:r>
              <a:t>ic radius have low </a:t>
            </a:r>
            <a:r>
              <a:rPr b="1">
                <a:solidFill>
                  <a:srgbClr val="7030A0"/>
                </a:solidFill>
              </a:rPr>
              <a:t>ionization energy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atom</a:t>
            </a:r>
            <a:r>
              <a:t> with a large </a:t>
            </a:r>
            <a:r>
              <a:rPr b="1">
                <a:solidFill>
                  <a:srgbClr val="7030A0"/>
                </a:solidFill>
              </a:rPr>
              <a:t>atom</a:t>
            </a:r>
            <a:r>
              <a:t>ic radius would have low </a:t>
            </a:r>
            <a:r>
              <a:rPr b="1">
                <a:solidFill>
                  <a:srgbClr val="7030A0"/>
                </a:solidFill>
              </a:rPr>
              <a:t>ionization energy</a:t>
            </a:r>
            <a:r>
              <a:t>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atomic radius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atomic radius</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atomic radius</a:t>
            </a:r>
            <a:r>
              <a:rPr sz="2000"/>
              <a:t>
• My visual is…
• It relates to what I’ve learned about </a:t>
            </a:r>
            <a:r>
              <a:rPr b="1" sz="2000">
                <a:solidFill>
                  <a:srgbClr val="7030A0"/>
                </a:solidFill>
              </a:rPr>
              <a:t>atomic radius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atomic radius</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atomic radius.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1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1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atomic radius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C058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C011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SC088i.png"/>
          <p:cNvPicPr>
            <a:picLocks noChangeAspect="1"/>
          </p:cNvPicPr>
          <p:nvPr/>
        </p:nvPicPr>
        <p:blipFill>
          <a:blip r:embed="rId11"/>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atomic radius...</a:t>
            </a:r>
            <a:r>
              <a:rPr i="1"/>
              <a:t>
From this visual, I can infer… </a:t>
            </a:r>
            <a:r>
              <a:rPr i="0"/>
              <a:t>(use </a:t>
            </a:r>
            <a:r>
              <a:rPr b="1">
                <a:solidFill>
                  <a:srgbClr val="7030A0"/>
                </a:solidFill>
              </a:rPr>
              <a:t>atomic radius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atomic radius</a:t>
            </a:r>
            <a:r>
              <a:t>.
Include 3-5 other vocabulary words in your paragraph. You may include the following stems:​
</a:t>
            </a:r>
            <a:r>
              <a:rPr i="1"/>
              <a:t>•   An </a:t>
            </a:r>
            <a:r>
              <a:rPr i="1" b="1">
                <a:solidFill>
                  <a:srgbClr val="7030A0"/>
                </a:solidFill>
              </a:rPr>
              <a:t>atom</a:t>
            </a:r>
            <a:r>
              <a:rPr i="1"/>
              <a:t>'s </a:t>
            </a:r>
            <a:r>
              <a:rPr i="1" b="1">
                <a:solidFill>
                  <a:srgbClr val="7030A0"/>
                </a:solidFill>
              </a:rPr>
              <a:t>atomic radius</a:t>
            </a:r>
            <a:r>
              <a:rPr i="1"/>
              <a:t> is...
</a:t>
            </a:r>
            <a:r>
              <a:rPr i="1"/>
              <a:t>•   An </a:t>
            </a:r>
            <a:r>
              <a:rPr i="1" b="1">
                <a:solidFill>
                  <a:srgbClr val="7030A0"/>
                </a:solidFill>
              </a:rPr>
              <a:t>atom</a:t>
            </a:r>
            <a:r>
              <a:rPr i="1"/>
              <a:t>'s </a:t>
            </a:r>
            <a:r>
              <a:rPr i="1" b="1">
                <a:solidFill>
                  <a:srgbClr val="7030A0"/>
                </a:solidFill>
              </a:rPr>
              <a:t>atomic radius</a:t>
            </a:r>
            <a:r>
              <a:rPr i="1"/>
              <a:t> is...
</a:t>
            </a:r>
            <a:r>
              <a:rPr i="1"/>
              <a:t>•   An </a:t>
            </a:r>
            <a:r>
              <a:rPr i="1" b="1">
                <a:solidFill>
                  <a:srgbClr val="7030A0"/>
                </a:solidFill>
              </a:rPr>
              <a:t>atom</a:t>
            </a:r>
            <a:r>
              <a:rPr i="1"/>
              <a:t> with a large </a:t>
            </a:r>
            <a:r>
              <a:rPr i="1" b="1">
                <a:solidFill>
                  <a:srgbClr val="7030A0"/>
                </a:solidFill>
              </a:rPr>
              <a:t>atom</a:t>
            </a:r>
            <a:r>
              <a:rPr i="1"/>
              <a:t>ic radius would have low </a:t>
            </a:r>
            <a:r>
              <a:rPr i="1" b="1">
                <a:solidFill>
                  <a:srgbClr val="7030A0"/>
                </a:solidFill>
              </a:rPr>
              <a:t>ionization energy</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C01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atomic radius.</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would an atom with a large atomic radius have low ionization energy?</a:t>
            </a:r>
            <a:r>
              <a:t>
</a:t>
            </a:r>
            <a:r>
              <a:rPr i="1"/>
              <a:t>An atom with a large atomic radius would have low ionization energy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C014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C058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C011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SC088w.png"/>
          <p:cNvPicPr>
            <a:picLocks noChangeAspect="1"/>
          </p:cNvPicPr>
          <p:nvPr/>
        </p:nvPicPr>
        <p:blipFill>
          <a:blip r:embed="rId7"/>
          <a:stretch>
            <a:fillRect/>
          </a:stretch>
        </p:blipFill>
        <p:spPr>
          <a:xfrm>
            <a:off x="6089904" y="9144"/>
            <a:ext cx="3054096" cy="2286000"/>
          </a:xfrm>
          <a:prstGeom prst="rect">
            <a:avLst/>
          </a:prstGeom>
        </p:spPr>
      </p:pic>
      <p:pic>
        <p:nvPicPr>
          <p:cNvPr id="12" name="Picture 11" descr="pacman.png"/>
          <p:cNvPicPr>
            <a:picLocks noChangeAspect="1"/>
          </p:cNvPicPr>
          <p:nvPr/>
        </p:nvPicPr>
        <p:blipFill>
          <a:blip r:embed="rId8"/>
          <a:stretch>
            <a:fillRect/>
          </a:stretch>
        </p:blipFill>
        <p:spPr>
          <a:xfrm>
            <a:off x="7360920" y="2642616"/>
            <a:ext cx="1199803" cy="689956"/>
          </a:xfrm>
          <a:prstGeom prst="rect">
            <a:avLst/>
          </a:prstGeom>
        </p:spPr>
      </p:pic>
      <p:pic>
        <p:nvPicPr>
          <p:cNvPr id="13" name="Picture 12" descr="bracket.png"/>
          <p:cNvPicPr>
            <a:picLocks noChangeAspect="1"/>
          </p:cNvPicPr>
          <p:nvPr/>
        </p:nvPicPr>
        <p:blipFill>
          <a:blip r:embed="rId9"/>
          <a:stretch>
            <a:fillRect/>
          </a:stretch>
        </p:blipFill>
        <p:spPr>
          <a:xfrm>
            <a:off x="5888736" y="2642616"/>
            <a:ext cx="969264" cy="758952"/>
          </a:xfrm>
          <a:prstGeom prst="rect">
            <a:avLst/>
          </a:prstGeom>
        </p:spPr>
      </p:pic>
      <p:pic>
        <p:nvPicPr>
          <p:cNvPr id="14" name="Picture 13" descr="noun-write-1439720.png"/>
          <p:cNvPicPr>
            <a:picLocks noChangeAspect="1"/>
          </p:cNvPicPr>
          <p:nvPr/>
        </p:nvPicPr>
        <p:blipFill>
          <a:blip r:embed="rId10"/>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would an </a:t>
            </a:r>
            <a:r>
              <a:rPr b="1" sz="2800">
                <a:solidFill>
                  <a:srgbClr val="7030A0"/>
                </a:solidFill>
              </a:rPr>
              <a:t>atom</a:t>
            </a:r>
            <a:r>
              <a:rPr b="1" sz="2800"/>
              <a:t> with a large </a:t>
            </a:r>
            <a:r>
              <a:rPr b="1" sz="2800">
                <a:solidFill>
                  <a:srgbClr val="7030A0"/>
                </a:solidFill>
              </a:rPr>
              <a:t>atom</a:t>
            </a:r>
            <a:r>
              <a:rPr b="1" sz="2800"/>
              <a:t>ic radius have low </a:t>
            </a:r>
            <a:r>
              <a:rPr b="1" sz="2800">
                <a:solidFill>
                  <a:srgbClr val="7030A0"/>
                </a:solidFill>
              </a:rPr>
              <a:t>ionization energy</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C014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C058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C01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C088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signal_horizontal.png"/>
          <p:cNvPicPr>
            <a:picLocks noChangeAspect="1"/>
          </p:cNvPicPr>
          <p:nvPr/>
        </p:nvPicPr>
        <p:blipFill>
          <a:blip r:embed="rId8"/>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9"/>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10"/>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1"/>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2"/>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1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5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1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