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notesSlide" Target="../notesSlides/notesSlide12.xml"/><Relationship Id="rId2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8.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55.png"/><Relationship Id="rId10" Type="http://schemas.openxmlformats.org/officeDocument/2006/relationships/image" Target="../media/image56.png"/><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image" Target="../media/image60.png"/><Relationship Id="rId1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61.png"/><Relationship Id="rId22" Type="http://schemas.openxmlformats.org/officeDocument/2006/relationships/image" Target="../media/image62.png"/><Relationship Id="rId23" Type="http://schemas.openxmlformats.org/officeDocument/2006/relationships/image" Target="../media/image63.png"/><Relationship Id="rId24"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5.png"/><Relationship Id="rId6" Type="http://schemas.openxmlformats.org/officeDocument/2006/relationships/image" Target="../media/image1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5.png"/><Relationship Id="rId6" Type="http://schemas.openxmlformats.org/officeDocument/2006/relationships/image" Target="../media/image10.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6.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2.png"/><Relationship Id="rId2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2.png"/><Relationship Id="rId2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7.xml"/><Relationship Id="rId8" Type="http://schemas.openxmlformats.org/officeDocument/2006/relationships/image" Target="../media/image68.png"/><Relationship Id="rId9" Type="http://schemas.openxmlformats.org/officeDocument/2006/relationships/image" Target="../media/image48.png"/><Relationship Id="rId10" Type="http://schemas.openxmlformats.org/officeDocument/2006/relationships/image" Target="../media/image52.png"/><Relationship Id="rId11" Type="http://schemas.openxmlformats.org/officeDocument/2006/relationships/image" Target="../media/image53.png"/><Relationship Id="rId12"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22.png"/><Relationship Id="rId10" Type="http://schemas.openxmlformats.org/officeDocument/2006/relationships/image" Target="../media/image37.png"/><Relationship Id="rId11" Type="http://schemas.openxmlformats.org/officeDocument/2006/relationships/image" Target="../media/image10.png"/><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5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0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in the process of </a:t>
            </a:r>
            <a:r>
              <a:rPr b="1">
                <a:solidFill>
                  <a:srgbClr val="7030A0"/>
                </a:solidFill>
              </a:rPr>
              <a:t>agitation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agitation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4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to </a:t>
            </a:r>
            <a:r>
              <a:rPr b="1">
                <a:solidFill>
                  <a:srgbClr val="7030A0"/>
                </a:solidFill>
              </a:rPr>
              <a:t>dissolve</a:t>
            </a:r>
            <a:r>
              <a:t> something?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To </a:t>
            </a:r>
            <a:r>
              <a:rPr b="1">
                <a:solidFill>
                  <a:srgbClr val="7030A0"/>
                </a:solidFill>
              </a:rPr>
              <a:t>dissolve</a:t>
            </a:r>
            <a:r>
              <a:t> something means...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4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0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agitation</a:t>
            </a:r>
            <a:r>
              <a:t> related to </a:t>
            </a:r>
            <a:r>
              <a:rPr b="1">
                <a:solidFill>
                  <a:srgbClr val="7030A0"/>
                </a:solidFill>
              </a:rPr>
              <a:t>dissolution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Agitation</a:t>
            </a:r>
            <a:r>
              <a:t> is related to </a:t>
            </a:r>
            <a:r>
              <a:rPr b="1">
                <a:solidFill>
                  <a:srgbClr val="7030A0"/>
                </a:solidFill>
              </a:rPr>
              <a:t>dissolution</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difference between a </a:t>
            </a:r>
            <a:r>
              <a:rPr b="1">
                <a:solidFill>
                  <a:srgbClr val="7030A0"/>
                </a:solidFill>
              </a:rPr>
              <a:t>solution</a:t>
            </a:r>
            <a:r>
              <a:t> and pure water?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difference between a </a:t>
            </a:r>
            <a:r>
              <a:rPr b="1">
                <a:solidFill>
                  <a:srgbClr val="7030A0"/>
                </a:solidFill>
              </a:rPr>
              <a:t>solution</a:t>
            </a:r>
            <a:r>
              <a:t> and pure water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substance</a:t>
            </a:r>
            <a:r>
              <a:t> a </a:t>
            </a:r>
            <a:r>
              <a:rPr b="1">
                <a:solidFill>
                  <a:srgbClr val="7030A0"/>
                </a:solidFill>
              </a:rPr>
              <a:t>solvent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substance</a:t>
            </a:r>
            <a:r>
              <a:t> is a </a:t>
            </a:r>
            <a:r>
              <a:rPr b="1">
                <a:solidFill>
                  <a:srgbClr val="7030A0"/>
                </a:solidFill>
              </a:rPr>
              <a:t>solvent</a:t>
            </a:r>
            <a:r>
              <a:t> if...</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 </a:t>
            </a:r>
            <a:r>
              <a:rPr b="1">
                <a:solidFill>
                  <a:srgbClr val="7030A0"/>
                </a:solidFill>
              </a:rPr>
              <a:t>substance</a:t>
            </a:r>
            <a:r>
              <a:t> to be </a:t>
            </a:r>
            <a:r>
              <a:rPr b="1">
                <a:solidFill>
                  <a:srgbClr val="7030A0"/>
                </a:solidFill>
              </a:rPr>
              <a:t>soluble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 </a:t>
            </a:r>
            <a:r>
              <a:rPr b="1">
                <a:solidFill>
                  <a:srgbClr val="7030A0"/>
                </a:solidFill>
              </a:rPr>
              <a:t>substance</a:t>
            </a:r>
            <a:r>
              <a:t> to be </a:t>
            </a:r>
            <a:r>
              <a:rPr b="1">
                <a:solidFill>
                  <a:srgbClr val="7030A0"/>
                </a:solidFill>
              </a:rPr>
              <a:t>soluble</a:t>
            </a:r>
            <a:r>
              <a:t>, it means...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If a </a:t>
            </a:r>
            <a:r>
              <a:rPr b="1" sz="2000">
                <a:solidFill>
                  <a:srgbClr val="7030A0"/>
                </a:solidFill>
              </a:rPr>
              <a:t>soluble</a:t>
            </a:r>
            <a:r>
              <a:rPr b="1" sz="2000"/>
              <a:t> </a:t>
            </a:r>
            <a:r>
              <a:rPr b="1" sz="2000">
                <a:solidFill>
                  <a:srgbClr val="7030A0"/>
                </a:solidFill>
              </a:rPr>
              <a:t>substance</a:t>
            </a:r>
            <a:r>
              <a:rPr b="1" sz="2000"/>
              <a:t> is placed in a </a:t>
            </a:r>
            <a:r>
              <a:rPr b="1" sz="2000">
                <a:solidFill>
                  <a:srgbClr val="7030A0"/>
                </a:solidFill>
              </a:rPr>
              <a:t>solvent</a:t>
            </a:r>
            <a:r>
              <a:rPr b="1" sz="2000"/>
              <a:t>, why might it be important to </a:t>
            </a:r>
            <a:r>
              <a:rPr b="1" sz="2000">
                <a:solidFill>
                  <a:srgbClr val="7030A0"/>
                </a:solidFill>
              </a:rPr>
              <a:t>agitate </a:t>
            </a:r>
            <a:r>
              <a:rPr b="1" sz="2000"/>
              <a:t>the </a:t>
            </a:r>
            <a:r>
              <a:rPr b="1" sz="2000">
                <a:solidFill>
                  <a:srgbClr val="7030A0"/>
                </a:solidFill>
              </a:rPr>
              <a:t>solution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If a </a:t>
            </a:r>
            <a:r>
              <a:rPr b="1" sz="2000" i="1">
                <a:solidFill>
                  <a:srgbClr val="7030A0"/>
                </a:solidFill>
              </a:rPr>
              <a:t>soluble</a:t>
            </a:r>
            <a:r>
              <a:rPr i="1"/>
              <a:t> </a:t>
            </a:r>
            <a:r>
              <a:rPr b="1" sz="2000" i="1">
                <a:solidFill>
                  <a:srgbClr val="7030A0"/>
                </a:solidFill>
              </a:rPr>
              <a:t>substance</a:t>
            </a:r>
            <a:r>
              <a:rPr i="1"/>
              <a:t> was placed in a </a:t>
            </a:r>
            <a:r>
              <a:rPr b="1" sz="2000" i="1">
                <a:solidFill>
                  <a:srgbClr val="7030A0"/>
                </a:solidFill>
              </a:rPr>
              <a:t>solvent</a:t>
            </a:r>
            <a:r>
              <a:rPr i="1"/>
              <a:t>, I think it would be important to </a:t>
            </a:r>
            <a:r>
              <a:rPr b="1" sz="2000" i="1">
                <a:solidFill>
                  <a:srgbClr val="7030A0"/>
                </a:solidFill>
              </a:rPr>
              <a:t>agitate </a:t>
            </a:r>
            <a:r>
              <a:rPr i="1"/>
              <a:t>the </a:t>
            </a:r>
            <a:r>
              <a:rPr b="1" sz="2000" i="1">
                <a:solidFill>
                  <a:srgbClr val="7030A0"/>
                </a:solidFill>
              </a:rPr>
              <a:t>solution</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00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04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15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C159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C156w.png"/>
          <p:cNvPicPr>
            <a:picLocks noChangeAspect="1"/>
          </p:cNvPicPr>
          <p:nvPr/>
        </p:nvPicPr>
        <p:blipFill>
          <a:blip r:embed="rId8"/>
          <a:stretch>
            <a:fillRect/>
          </a:stretch>
        </p:blipFill>
        <p:spPr>
          <a:xfrm>
            <a:off x="9144000" y="9144000"/>
            <a:ext cx="3054096" cy="2286000"/>
          </a:xfrm>
          <a:prstGeom prst="rect">
            <a:avLst/>
          </a:prstGeom>
        </p:spPr>
      </p:pic>
      <p:pic>
        <p:nvPicPr>
          <p:cNvPr id="12" name="Picture 11" descr="not_ready.png"/>
          <p:cNvPicPr>
            <a:picLocks noChangeAspect="1"/>
          </p:cNvPicPr>
          <p:nvPr/>
        </p:nvPicPr>
        <p:blipFill>
          <a:blip r:embed="rId9"/>
          <a:stretch>
            <a:fillRect/>
          </a:stretch>
        </p:blipFill>
        <p:spPr>
          <a:xfrm>
            <a:off x="978408" y="3255264"/>
            <a:ext cx="1463040" cy="1463040"/>
          </a:xfrm>
          <a:prstGeom prst="rect">
            <a:avLst/>
          </a:prstGeom>
        </p:spPr>
      </p:pic>
      <p:pic>
        <p:nvPicPr>
          <p:cNvPr id="13" name="Picture 12" descr="almost_ready.png"/>
          <p:cNvPicPr>
            <a:picLocks noChangeAspect="1"/>
          </p:cNvPicPr>
          <p:nvPr/>
        </p:nvPicPr>
        <p:blipFill>
          <a:blip r:embed="rId10"/>
          <a:stretch>
            <a:fillRect/>
          </a:stretch>
        </p:blipFill>
        <p:spPr>
          <a:xfrm>
            <a:off x="3849624" y="3255264"/>
            <a:ext cx="1463040" cy="1463040"/>
          </a:xfrm>
          <a:prstGeom prst="rect">
            <a:avLst/>
          </a:prstGeom>
        </p:spPr>
      </p:pic>
      <p:pic>
        <p:nvPicPr>
          <p:cNvPr id="14" name="Picture 13" descr="completely_ready.png"/>
          <p:cNvPicPr>
            <a:picLocks noChangeAspect="1"/>
          </p:cNvPicPr>
          <p:nvPr/>
        </p:nvPicPr>
        <p:blipFill>
          <a:blip r:embed="rId11"/>
          <a:stretch>
            <a:fillRect/>
          </a:stretch>
        </p:blipFill>
        <p:spPr>
          <a:xfrm>
            <a:off x="6720840" y="3255264"/>
            <a:ext cx="1463040" cy="1463040"/>
          </a:xfrm>
          <a:prstGeom prst="rect">
            <a:avLst/>
          </a:prstGeom>
        </p:spPr>
      </p:pic>
      <p:pic>
        <p:nvPicPr>
          <p:cNvPr id="15" name="Picture 14" descr="face_sad.png"/>
          <p:cNvPicPr>
            <a:picLocks noChangeAspect="1"/>
          </p:cNvPicPr>
          <p:nvPr/>
        </p:nvPicPr>
        <p:blipFill>
          <a:blip r:embed="rId12"/>
          <a:stretch>
            <a:fillRect/>
          </a:stretch>
        </p:blipFill>
        <p:spPr>
          <a:xfrm>
            <a:off x="1252728" y="5413248"/>
            <a:ext cx="914400" cy="914400"/>
          </a:xfrm>
          <a:prstGeom prst="rect">
            <a:avLst/>
          </a:prstGeom>
        </p:spPr>
      </p:pic>
      <p:pic>
        <p:nvPicPr>
          <p:cNvPr id="16" name="Picture 15" descr="face_neutral.png"/>
          <p:cNvPicPr>
            <a:picLocks noChangeAspect="1"/>
          </p:cNvPicPr>
          <p:nvPr/>
        </p:nvPicPr>
        <p:blipFill>
          <a:blip r:embed="rId13"/>
          <a:stretch>
            <a:fillRect/>
          </a:stretch>
        </p:blipFill>
        <p:spPr>
          <a:xfrm>
            <a:off x="4069080" y="5413248"/>
            <a:ext cx="914400" cy="914400"/>
          </a:xfrm>
          <a:prstGeom prst="rect">
            <a:avLst/>
          </a:prstGeom>
        </p:spPr>
      </p:pic>
      <p:pic>
        <p:nvPicPr>
          <p:cNvPr id="17" name="Picture 16" descr="face_happy.png"/>
          <p:cNvPicPr>
            <a:picLocks noChangeAspect="1"/>
          </p:cNvPicPr>
          <p:nvPr/>
        </p:nvPicPr>
        <p:blipFill>
          <a:blip r:embed="rId14"/>
          <a:stretch>
            <a:fillRect/>
          </a:stretch>
        </p:blipFill>
        <p:spPr>
          <a:xfrm>
            <a:off x="6995160" y="5413248"/>
            <a:ext cx="914400" cy="914400"/>
          </a:xfrm>
          <a:prstGeom prst="rect">
            <a:avLst/>
          </a:prstGeom>
        </p:spPr>
      </p:pic>
      <p:sp>
        <p:nvSpPr>
          <p:cNvPr id="18" name="TextBox 17"/>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9" name="TextBox 18"/>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20" name="TextBox 19"/>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1" name="TextBox 20"/>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0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a </a:t>
            </a:r>
            <a:r>
              <a:rPr b="1">
                <a:solidFill>
                  <a:srgbClr val="7030A0"/>
                </a:solidFill>
              </a:rPr>
              <a:t>soluble</a:t>
            </a:r>
            <a:r>
              <a:t> </a:t>
            </a:r>
            <a:r>
              <a:rPr b="1">
                <a:solidFill>
                  <a:srgbClr val="7030A0"/>
                </a:solidFill>
              </a:rPr>
              <a:t>substance</a:t>
            </a:r>
            <a:r>
              <a:t> is placed in a </a:t>
            </a:r>
            <a:r>
              <a:rPr b="1">
                <a:solidFill>
                  <a:srgbClr val="7030A0"/>
                </a:solidFill>
              </a:rPr>
              <a:t>solvent</a:t>
            </a:r>
            <a:r>
              <a:t>, why might it be important to </a:t>
            </a:r>
            <a:r>
              <a:rPr b="1">
                <a:solidFill>
                  <a:srgbClr val="7030A0"/>
                </a:solidFill>
              </a:rPr>
              <a:t>agitate </a:t>
            </a:r>
            <a:r>
              <a:t>the </a:t>
            </a:r>
            <a:r>
              <a:rPr b="1">
                <a:solidFill>
                  <a:srgbClr val="7030A0"/>
                </a:solidFill>
              </a:rPr>
              <a:t>solution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 </a:t>
            </a:r>
            <a:r>
              <a:rPr b="1">
                <a:solidFill>
                  <a:srgbClr val="7030A0"/>
                </a:solidFill>
              </a:rPr>
              <a:t>soluble</a:t>
            </a:r>
            <a:r>
              <a:t> </a:t>
            </a:r>
            <a:r>
              <a:rPr b="1">
                <a:solidFill>
                  <a:srgbClr val="7030A0"/>
                </a:solidFill>
              </a:rPr>
              <a:t>substance</a:t>
            </a:r>
            <a:r>
              <a:t> was placed in a </a:t>
            </a:r>
            <a:r>
              <a:rPr b="1">
                <a:solidFill>
                  <a:srgbClr val="7030A0"/>
                </a:solidFill>
              </a:rPr>
              <a:t>solvent</a:t>
            </a:r>
            <a:r>
              <a:t>, I think it would be important to </a:t>
            </a:r>
            <a:r>
              <a:rPr b="1">
                <a:solidFill>
                  <a:srgbClr val="7030A0"/>
                </a:solidFill>
              </a:rPr>
              <a:t>agitate </a:t>
            </a:r>
            <a:r>
              <a:t>the </a:t>
            </a:r>
            <a:r>
              <a:rPr b="1">
                <a:solidFill>
                  <a:srgbClr val="7030A0"/>
                </a:solidFill>
              </a:rPr>
              <a:t>solution</a:t>
            </a:r>
            <a:r>
              <a:t> because...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agitation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agitation</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agitation</a:t>
            </a:r>
            <a:r>
              <a:rPr sz="2000"/>
              <a:t>
• My visual is…
• It relates to what I’ve learned about </a:t>
            </a:r>
            <a:r>
              <a:rPr b="1" sz="2000">
                <a:solidFill>
                  <a:srgbClr val="7030A0"/>
                </a:solidFill>
              </a:rPr>
              <a:t>agitation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agitation</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agitation.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0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0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agitation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048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C158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C159i.png"/>
          <p:cNvPicPr>
            <a:picLocks noChangeAspect="1"/>
          </p:cNvPicPr>
          <p:nvPr/>
        </p:nvPicPr>
        <p:blipFill>
          <a:blip r:embed="rId11"/>
          <a:stretch>
            <a:fillRect/>
          </a:stretch>
        </p:blipFill>
        <p:spPr>
          <a:xfrm>
            <a:off x="9537192" y="5559552"/>
            <a:ext cx="1438656" cy="1078992"/>
          </a:xfrm>
          <a:prstGeom prst="rect">
            <a:avLst/>
          </a:prstGeom>
        </p:spPr>
      </p:pic>
      <p:pic>
        <p:nvPicPr>
          <p:cNvPr id="23" name="Picture 22" descr="SC156i.png"/>
          <p:cNvPicPr>
            <a:picLocks noChangeAspect="1"/>
          </p:cNvPicPr>
          <p:nvPr/>
        </p:nvPicPr>
        <p:blipFill>
          <a:blip r:embed="rId12"/>
          <a:stretch>
            <a:fillRect/>
          </a:stretch>
        </p:blipFill>
        <p:spPr>
          <a:xfrm>
            <a:off x="4873752" y="5559552"/>
            <a:ext cx="1438656" cy="1078992"/>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agitation...</a:t>
            </a:r>
            <a:r>
              <a:rPr i="1"/>
              <a:t>
From this visual, I can infer… </a:t>
            </a:r>
            <a:r>
              <a:rPr i="0"/>
              <a:t>(use </a:t>
            </a:r>
            <a:r>
              <a:rPr b="1">
                <a:solidFill>
                  <a:srgbClr val="7030A0"/>
                </a:solidFill>
              </a:rPr>
              <a:t>agitation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agitation</a:t>
            </a:r>
            <a:r>
              <a:t>.
Include 3-5 other vocabulary words in your paragraph. You may include the following stems:​
</a:t>
            </a:r>
            <a:r>
              <a:rPr i="1"/>
              <a:t>•   During the process of </a:t>
            </a:r>
            <a:r>
              <a:rPr i="1" b="1">
                <a:solidFill>
                  <a:srgbClr val="7030A0"/>
                </a:solidFill>
              </a:rPr>
              <a:t>agitation</a:t>
            </a:r>
            <a:r>
              <a:rPr i="1"/>
              <a:t>, ...
</a:t>
            </a:r>
            <a:r>
              <a:rPr i="1"/>
              <a:t>•   </a:t>
            </a:r>
            <a:r>
              <a:rPr i="1" b="1">
                <a:solidFill>
                  <a:srgbClr val="7030A0"/>
                </a:solidFill>
              </a:rPr>
              <a:t>Agitation</a:t>
            </a:r>
            <a:r>
              <a:rPr i="1"/>
              <a:t> is related to </a:t>
            </a:r>
            <a:r>
              <a:rPr i="1" b="1">
                <a:solidFill>
                  <a:srgbClr val="7030A0"/>
                </a:solidFill>
              </a:rPr>
              <a:t>dissolution</a:t>
            </a:r>
            <a:r>
              <a:rPr i="1"/>
              <a:t> because...
</a:t>
            </a:r>
            <a:r>
              <a:rPr i="1"/>
              <a:t>•   If a </a:t>
            </a:r>
            <a:r>
              <a:rPr i="1" b="1">
                <a:solidFill>
                  <a:srgbClr val="7030A0"/>
                </a:solidFill>
              </a:rPr>
              <a:t>soluble</a:t>
            </a:r>
            <a:r>
              <a:rPr i="1"/>
              <a:t> </a:t>
            </a:r>
            <a:r>
              <a:rPr i="1" b="1">
                <a:solidFill>
                  <a:srgbClr val="7030A0"/>
                </a:solidFill>
              </a:rPr>
              <a:t>substance</a:t>
            </a:r>
            <a:r>
              <a:rPr i="1"/>
              <a:t> was placed in a </a:t>
            </a:r>
            <a:r>
              <a:rPr i="1" b="1">
                <a:solidFill>
                  <a:srgbClr val="7030A0"/>
                </a:solidFill>
              </a:rPr>
              <a:t>solvent</a:t>
            </a:r>
            <a:r>
              <a:rPr i="1"/>
              <a:t>, I think it would be important to </a:t>
            </a:r>
            <a:r>
              <a:rPr i="1" b="1">
                <a:solidFill>
                  <a:srgbClr val="7030A0"/>
                </a:solidFill>
              </a:rPr>
              <a:t>agitate </a:t>
            </a:r>
            <a:r>
              <a:rPr i="1"/>
              <a:t>the </a:t>
            </a:r>
            <a:r>
              <a:rPr i="1" b="1">
                <a:solidFill>
                  <a:srgbClr val="7030A0"/>
                </a:solidFill>
              </a:rPr>
              <a:t>solution</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00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agitation.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If a soluble substance is placed in a solvent, why might it be important to agitate the solution?</a:t>
            </a:r>
            <a:r>
              <a:t>
</a:t>
            </a:r>
            <a:r>
              <a:rPr i="1"/>
              <a:t>If a soluble substance was placed in a solvent, I think it would be important to agitate the solution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04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048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158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C159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SC156w.png"/>
          <p:cNvPicPr>
            <a:picLocks noChangeAspect="1"/>
          </p:cNvPicPr>
          <p:nvPr/>
        </p:nvPicPr>
        <p:blipFill>
          <a:blip r:embed="rId8"/>
          <a:stretch>
            <a:fillRect/>
          </a:stretch>
        </p:blipFill>
        <p:spPr>
          <a:xfrm>
            <a:off x="9144000" y="9144000"/>
            <a:ext cx="3054096" cy="2286000"/>
          </a:xfrm>
          <a:prstGeom prst="rect">
            <a:avLst/>
          </a:prstGeom>
        </p:spPr>
      </p:pic>
      <p:pic>
        <p:nvPicPr>
          <p:cNvPr id="13" name="Picture 12" descr="pacman.png"/>
          <p:cNvPicPr>
            <a:picLocks noChangeAspect="1"/>
          </p:cNvPicPr>
          <p:nvPr/>
        </p:nvPicPr>
        <p:blipFill>
          <a:blip r:embed="rId9"/>
          <a:stretch>
            <a:fillRect/>
          </a:stretch>
        </p:blipFill>
        <p:spPr>
          <a:xfrm>
            <a:off x="7360920" y="2642616"/>
            <a:ext cx="1199803" cy="689956"/>
          </a:xfrm>
          <a:prstGeom prst="rect">
            <a:avLst/>
          </a:prstGeom>
        </p:spPr>
      </p:pic>
      <p:pic>
        <p:nvPicPr>
          <p:cNvPr id="14" name="Picture 13" descr="bracket.png"/>
          <p:cNvPicPr>
            <a:picLocks noChangeAspect="1"/>
          </p:cNvPicPr>
          <p:nvPr/>
        </p:nvPicPr>
        <p:blipFill>
          <a:blip r:embed="rId10"/>
          <a:stretch>
            <a:fillRect/>
          </a:stretch>
        </p:blipFill>
        <p:spPr>
          <a:xfrm>
            <a:off x="5888736" y="2642616"/>
            <a:ext cx="969264" cy="758952"/>
          </a:xfrm>
          <a:prstGeom prst="rect">
            <a:avLst/>
          </a:prstGeom>
        </p:spPr>
      </p:pic>
      <p:pic>
        <p:nvPicPr>
          <p:cNvPr id="15" name="Picture 14" descr="noun-write-1439720.png"/>
          <p:cNvPicPr>
            <a:picLocks noChangeAspect="1"/>
          </p:cNvPicPr>
          <p:nvPr/>
        </p:nvPicPr>
        <p:blipFill>
          <a:blip r:embed="rId11"/>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If a </a:t>
            </a:r>
            <a:r>
              <a:rPr b="1" sz="2800">
                <a:solidFill>
                  <a:srgbClr val="7030A0"/>
                </a:solidFill>
              </a:rPr>
              <a:t>soluble</a:t>
            </a:r>
            <a:r>
              <a:rPr b="1" sz="2800"/>
              <a:t> </a:t>
            </a:r>
            <a:r>
              <a:rPr b="1" sz="2800">
                <a:solidFill>
                  <a:srgbClr val="7030A0"/>
                </a:solidFill>
              </a:rPr>
              <a:t>substance</a:t>
            </a:r>
            <a:r>
              <a:rPr b="1" sz="2800"/>
              <a:t> is placed in a </a:t>
            </a:r>
            <a:r>
              <a:rPr b="1" sz="2800">
                <a:solidFill>
                  <a:srgbClr val="7030A0"/>
                </a:solidFill>
              </a:rPr>
              <a:t>solvent</a:t>
            </a:r>
            <a:r>
              <a:rPr b="1" sz="2800"/>
              <a:t>, why might it be important to </a:t>
            </a:r>
            <a:r>
              <a:rPr b="1" sz="2800">
                <a:solidFill>
                  <a:srgbClr val="7030A0"/>
                </a:solidFill>
              </a:rPr>
              <a:t>agitate </a:t>
            </a:r>
            <a:r>
              <a:rPr b="1" sz="2800"/>
              <a:t>the </a:t>
            </a:r>
            <a:r>
              <a:rPr b="1" sz="2800">
                <a:solidFill>
                  <a:srgbClr val="7030A0"/>
                </a:solidFill>
              </a:rPr>
              <a:t>solution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00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04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15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C159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C156w.png"/>
          <p:cNvPicPr>
            <a:picLocks noChangeAspect="1"/>
          </p:cNvPicPr>
          <p:nvPr/>
        </p:nvPicPr>
        <p:blipFill>
          <a:blip r:embed="rId8"/>
          <a:stretch>
            <a:fillRect/>
          </a:stretch>
        </p:blipFill>
        <p:spPr>
          <a:xfrm>
            <a:off x="9144000" y="9144000"/>
            <a:ext cx="3054096" cy="2286000"/>
          </a:xfrm>
          <a:prstGeom prst="rect">
            <a:avLst/>
          </a:prstGeom>
        </p:spPr>
      </p:pic>
      <p:pic>
        <p:nvPicPr>
          <p:cNvPr id="12" name="Picture 11" descr="signal_horizontal.png"/>
          <p:cNvPicPr>
            <a:picLocks noChangeAspect="1"/>
          </p:cNvPicPr>
          <p:nvPr/>
        </p:nvPicPr>
        <p:blipFill>
          <a:blip r:embed="rId9"/>
          <a:stretch>
            <a:fillRect/>
          </a:stretch>
        </p:blipFill>
        <p:spPr>
          <a:xfrm>
            <a:off x="2441448" y="5486400"/>
            <a:ext cx="6633556" cy="1277389"/>
          </a:xfrm>
          <a:prstGeom prst="rect">
            <a:avLst/>
          </a:prstGeom>
        </p:spPr>
      </p:pic>
      <p:pic>
        <p:nvPicPr>
          <p:cNvPr id="13" name="Picture 12" descr="green_b_1.png"/>
          <p:cNvPicPr>
            <a:picLocks noChangeAspect="1"/>
          </p:cNvPicPr>
          <p:nvPr/>
        </p:nvPicPr>
        <p:blipFill>
          <a:blip r:embed="rId10"/>
          <a:stretch>
            <a:fillRect/>
          </a:stretch>
        </p:blipFill>
        <p:spPr>
          <a:xfrm>
            <a:off x="3328416" y="5495544"/>
            <a:ext cx="498763" cy="404552"/>
          </a:xfrm>
          <a:prstGeom prst="rect">
            <a:avLst/>
          </a:prstGeom>
        </p:spPr>
      </p:pic>
      <p:pic>
        <p:nvPicPr>
          <p:cNvPr id="14" name="Picture 13" descr="green_b_2.png"/>
          <p:cNvPicPr>
            <a:picLocks noChangeAspect="1"/>
          </p:cNvPicPr>
          <p:nvPr/>
        </p:nvPicPr>
        <p:blipFill>
          <a:blip r:embed="rId11"/>
          <a:stretch>
            <a:fillRect/>
          </a:stretch>
        </p:blipFill>
        <p:spPr>
          <a:xfrm>
            <a:off x="6995160" y="5541264"/>
            <a:ext cx="313112" cy="313112"/>
          </a:xfrm>
          <a:prstGeom prst="rect">
            <a:avLst/>
          </a:prstGeom>
        </p:spPr>
      </p:pic>
      <p:pic>
        <p:nvPicPr>
          <p:cNvPr id="15" name="Picture 14" descr="green_b_3.png"/>
          <p:cNvPicPr>
            <a:picLocks noChangeAspect="1"/>
          </p:cNvPicPr>
          <p:nvPr/>
        </p:nvPicPr>
        <p:blipFill>
          <a:blip r:embed="rId12"/>
          <a:stretch>
            <a:fillRect/>
          </a:stretch>
        </p:blipFill>
        <p:spPr>
          <a:xfrm>
            <a:off x="3346704" y="6208776"/>
            <a:ext cx="795250" cy="543098"/>
          </a:xfrm>
          <a:prstGeom prst="rect">
            <a:avLst/>
          </a:prstGeom>
        </p:spPr>
      </p:pic>
      <p:pic>
        <p:nvPicPr>
          <p:cNvPr id="16" name="Picture 15" descr="green_b_4.png"/>
          <p:cNvPicPr>
            <a:picLocks noChangeAspect="1"/>
          </p:cNvPicPr>
          <p:nvPr/>
        </p:nvPicPr>
        <p:blipFill>
          <a:blip r:embed="rId13"/>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5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