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30.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1.png"/><Relationship Id="rId6" Type="http://schemas.openxmlformats.org/officeDocument/2006/relationships/hyperlink" Target="https://thevisualnonglossary.com/admn/cd_interface/docs_generate/download_reading.php?file=Reading%20Passage_mutation_SB165.docx" TargetMode="Externa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54.png"/><Relationship Id="rId9" Type="http://schemas.openxmlformats.org/officeDocument/2006/relationships/image" Target="../media/image55.png"/><Relationship Id="rId10" Type="http://schemas.openxmlformats.org/officeDocument/2006/relationships/image" Target="../media/image56.png"/><Relationship Id="rId11" Type="http://schemas.openxmlformats.org/officeDocument/2006/relationships/image" Target="../media/image57.png"/><Relationship Id="rId12" Type="http://schemas.openxmlformats.org/officeDocument/2006/relationships/image" Target="../media/image58.png"/><Relationship Id="rId13" Type="http://schemas.openxmlformats.org/officeDocument/2006/relationships/image" Target="../media/image59.png"/><Relationship Id="rId1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9.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60.png"/><Relationship Id="rId22" Type="http://schemas.openxmlformats.org/officeDocument/2006/relationships/image" Target="../media/image61.png"/><Relationship Id="rId23" Type="http://schemas.openxmlformats.org/officeDocument/2006/relationships/image" Target="../media/image62.png"/><Relationship Id="rId24" Type="http://schemas.openxmlformats.org/officeDocument/2006/relationships/image" Target="../media/image6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4.png"/><Relationship Id="rId6" Type="http://schemas.openxmlformats.org/officeDocument/2006/relationships/image" Target="../media/image1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4.png"/><Relationship Id="rId6" Type="http://schemas.openxmlformats.org/officeDocument/2006/relationships/image" Target="../media/image10.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5.png"/><Relationship Id="rId7"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7.xml"/><Relationship Id="rId8" Type="http://schemas.openxmlformats.org/officeDocument/2006/relationships/image" Target="../media/image67.png"/><Relationship Id="rId9" Type="http://schemas.openxmlformats.org/officeDocument/2006/relationships/image" Target="../media/image47.png"/><Relationship Id="rId10" Type="http://schemas.openxmlformats.org/officeDocument/2006/relationships/image" Target="../media/image52.png"/><Relationship Id="rId11" Type="http://schemas.openxmlformats.org/officeDocument/2006/relationships/image" Target="../media/image5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22.png"/><Relationship Id="rId9" Type="http://schemas.openxmlformats.org/officeDocument/2006/relationships/image" Target="../media/image36.png"/><Relationship Id="rId10" Type="http://schemas.openxmlformats.org/officeDocument/2006/relationships/image" Target="../media/image10.png"/><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5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16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mutation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mutation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10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gene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gene</a:t>
            </a:r>
            <a:r>
              <a:t> is…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10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16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mutation</a:t>
            </a:r>
            <a:r>
              <a:t> related to a </a:t>
            </a:r>
            <a:r>
              <a:rPr b="1">
                <a:solidFill>
                  <a:srgbClr val="7030A0"/>
                </a:solidFill>
              </a:rPr>
              <a:t>gene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mutation</a:t>
            </a:r>
            <a:r>
              <a:t> is related to a </a:t>
            </a:r>
            <a:r>
              <a:rPr b="1">
                <a:solidFill>
                  <a:srgbClr val="7030A0"/>
                </a:solidFill>
              </a:rPr>
              <a:t>gene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B1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As we read, we’ll explore how mutations occur and what effects they can have.</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what a </a:t>
            </a:r>
            <a:r>
              <a:rPr sz="1800" b="1" i="0">
                <a:solidFill>
                  <a:srgbClr val="7030A0"/>
                </a:solidFill>
              </a:rPr>
              <a:t>mutation</a:t>
            </a:r>
            <a:r>
              <a:rPr sz="1800" i="0"/>
              <a:t> is</a:t>
            </a:r>
          </a:p>
          <a:p>
            <a:r>
              <a:rPr i="0"/>
              <a:t>• </a:t>
            </a:r>
            <a:r>
              <a:rPr sz="1800" i="0"/>
              <a:t>where </a:t>
            </a:r>
            <a:r>
              <a:rPr sz="1800" b="1" i="0">
                <a:solidFill>
                  <a:srgbClr val="7030A0"/>
                </a:solidFill>
              </a:rPr>
              <a:t>mutations</a:t>
            </a:r>
            <a:r>
              <a:rPr sz="1800" i="0"/>
              <a:t> happen</a:t>
            </a:r>
          </a:p>
          <a:p>
            <a:r>
              <a:rPr i="0"/>
              <a:t>• </a:t>
            </a:r>
            <a:r>
              <a:rPr sz="1800" i="0"/>
              <a:t>what can cause a </a:t>
            </a:r>
            <a:r>
              <a:rPr sz="1800" b="1" i="0">
                <a:solidFill>
                  <a:srgbClr val="7030A0"/>
                </a:solidFill>
              </a:rPr>
              <a:t>mutation</a:t>
            </a:r>
          </a:p>
          <a:p>
            <a:r>
              <a:rPr i="0"/>
              <a:t>• </a:t>
            </a:r>
            <a:r>
              <a:rPr sz="1800" i="0"/>
              <a:t>how </a:t>
            </a:r>
            <a:r>
              <a:rPr sz="1800" b="1" i="0">
                <a:solidFill>
                  <a:srgbClr val="7030A0"/>
                </a:solidFill>
              </a:rPr>
              <a:t>mutations</a:t>
            </a:r>
            <a:r>
              <a:rPr sz="1800" i="0"/>
              <a:t> affect organisms</a:t>
            </a:r>
          </a:p>
          <a:p>
            <a:r>
              <a:rPr i="0"/>
              <a:t>• </a:t>
            </a:r>
            <a:r>
              <a:rPr sz="1800" i="0"/>
              <a:t>how </a:t>
            </a:r>
            <a:r>
              <a:rPr sz="1800" b="1" i="0">
                <a:solidFill>
                  <a:srgbClr val="7030A0"/>
                </a:solidFill>
              </a:rPr>
              <a:t>mutations</a:t>
            </a:r>
            <a:r>
              <a:rPr sz="1800" i="0"/>
              <a:t> can spread</a:t>
            </a:r>
            <a:r>
              <a:rPr sz="1800" i="0"/>
              <a:t>
</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How can a small change in </a:t>
            </a:r>
            <a:r>
              <a:rPr sz="1800" b="1" i="0">
                <a:solidFill>
                  <a:srgbClr val="7030A0"/>
                </a:solidFill>
              </a:rPr>
              <a:t>DNA</a:t>
            </a:r>
            <a:r>
              <a:rPr sz="1800" i="0"/>
              <a:t> make a big difference in an organism?</a:t>
            </a:r>
          </a:p>
        </p:txBody>
      </p:sp>
      <p:sp>
        <p:nvSpPr>
          <p:cNvPr id="4" name="TextBox 3"/>
          <p:cNvSpPr txBox="1"/>
          <p:nvPr/>
        </p:nvSpPr>
        <p:spPr>
          <a:xfrm>
            <a:off x="1" y="2121408"/>
            <a:ext cx="3044952" cy="1764792"/>
          </a:xfrm>
          <a:prstGeom prst="rect">
            <a:avLst/>
          </a:prstGeom>
          <a:noFill/>
        </p:spPr>
        <p:txBody>
          <a:bodyPr wrap="square">
            <a:spAutoFit/>
          </a:bodyPr>
          <a:lstStyle/>
          <a:p>
            <a:r>
              <a:rPr sz="1800" i="1"/>
              <a:t>A small change in </a:t>
            </a:r>
            <a:r>
              <a:rPr sz="1800" b="1" i="1">
                <a:solidFill>
                  <a:srgbClr val="7030A0"/>
                </a:solidFill>
              </a:rPr>
              <a:t>DNA</a:t>
            </a:r>
            <a:r>
              <a:rPr sz="1800" i="1"/>
              <a:t> can make a big difference because…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B165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0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cell</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cell</a:t>
            </a:r>
            <a:r>
              <a:t> is…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15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during </a:t>
            </a:r>
            <a:r>
              <a:rPr b="1">
                <a:solidFill>
                  <a:srgbClr val="7030A0"/>
                </a:solidFill>
              </a:rPr>
              <a:t>mitosis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mitosis</a:t>
            </a:r>
            <a:r>
              <a:t>, ...</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do you predict will happen when a mutated </a:t>
            </a:r>
            <a:r>
              <a:rPr b="1" sz="2000">
                <a:solidFill>
                  <a:srgbClr val="7030A0"/>
                </a:solidFill>
              </a:rPr>
              <a:t>cell</a:t>
            </a:r>
            <a:r>
              <a:rPr b="1" sz="2000"/>
              <a:t> undergoes </a:t>
            </a:r>
            <a:r>
              <a:rPr b="1" sz="2000">
                <a:solidFill>
                  <a:srgbClr val="7030A0"/>
                </a:solidFill>
              </a:rPr>
              <a:t>mitosis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When a mutated </a:t>
            </a:r>
            <a:r>
              <a:rPr b="1" sz="2000" i="1">
                <a:solidFill>
                  <a:srgbClr val="7030A0"/>
                </a:solidFill>
              </a:rPr>
              <a:t>cell</a:t>
            </a:r>
            <a:r>
              <a:rPr i="1"/>
              <a:t> undergoes </a:t>
            </a:r>
            <a:r>
              <a:rPr b="1" sz="2000" i="1">
                <a:solidFill>
                  <a:srgbClr val="7030A0"/>
                </a:solidFill>
              </a:rPr>
              <a:t>mitosis</a:t>
            </a:r>
            <a:r>
              <a:rPr i="1"/>
              <a:t>, I predict…?</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B16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B10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B04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B157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not_ready.png"/>
          <p:cNvPicPr>
            <a:picLocks noChangeAspect="1"/>
          </p:cNvPicPr>
          <p:nvPr/>
        </p:nvPicPr>
        <p:blipFill>
          <a:blip r:embed="rId8"/>
          <a:stretch>
            <a:fillRect/>
          </a:stretch>
        </p:blipFill>
        <p:spPr>
          <a:xfrm>
            <a:off x="978408" y="3255264"/>
            <a:ext cx="1463040" cy="1463040"/>
          </a:xfrm>
          <a:prstGeom prst="rect">
            <a:avLst/>
          </a:prstGeom>
        </p:spPr>
      </p:pic>
      <p:pic>
        <p:nvPicPr>
          <p:cNvPr id="12" name="Picture 11" descr="almost_ready.png"/>
          <p:cNvPicPr>
            <a:picLocks noChangeAspect="1"/>
          </p:cNvPicPr>
          <p:nvPr/>
        </p:nvPicPr>
        <p:blipFill>
          <a:blip r:embed="rId9"/>
          <a:stretch>
            <a:fillRect/>
          </a:stretch>
        </p:blipFill>
        <p:spPr>
          <a:xfrm>
            <a:off x="3849624" y="3255264"/>
            <a:ext cx="1463040" cy="1463040"/>
          </a:xfrm>
          <a:prstGeom prst="rect">
            <a:avLst/>
          </a:prstGeom>
        </p:spPr>
      </p:pic>
      <p:pic>
        <p:nvPicPr>
          <p:cNvPr id="13" name="Picture 12" descr="completely_ready.png"/>
          <p:cNvPicPr>
            <a:picLocks noChangeAspect="1"/>
          </p:cNvPicPr>
          <p:nvPr/>
        </p:nvPicPr>
        <p:blipFill>
          <a:blip r:embed="rId10"/>
          <a:stretch>
            <a:fillRect/>
          </a:stretch>
        </p:blipFill>
        <p:spPr>
          <a:xfrm>
            <a:off x="6720840" y="3255264"/>
            <a:ext cx="1463040" cy="1463040"/>
          </a:xfrm>
          <a:prstGeom prst="rect">
            <a:avLst/>
          </a:prstGeom>
        </p:spPr>
      </p:pic>
      <p:pic>
        <p:nvPicPr>
          <p:cNvPr id="14" name="Picture 13" descr="face_sad.png"/>
          <p:cNvPicPr>
            <a:picLocks noChangeAspect="1"/>
          </p:cNvPicPr>
          <p:nvPr/>
        </p:nvPicPr>
        <p:blipFill>
          <a:blip r:embed="rId11"/>
          <a:stretch>
            <a:fillRect/>
          </a:stretch>
        </p:blipFill>
        <p:spPr>
          <a:xfrm>
            <a:off x="1252728" y="5413248"/>
            <a:ext cx="914400" cy="914400"/>
          </a:xfrm>
          <a:prstGeom prst="rect">
            <a:avLst/>
          </a:prstGeom>
        </p:spPr>
      </p:pic>
      <p:pic>
        <p:nvPicPr>
          <p:cNvPr id="15" name="Picture 14" descr="face_neutral.png"/>
          <p:cNvPicPr>
            <a:picLocks noChangeAspect="1"/>
          </p:cNvPicPr>
          <p:nvPr/>
        </p:nvPicPr>
        <p:blipFill>
          <a:blip r:embed="rId12"/>
          <a:stretch>
            <a:fillRect/>
          </a:stretch>
        </p:blipFill>
        <p:spPr>
          <a:xfrm>
            <a:off x="4069080" y="5413248"/>
            <a:ext cx="914400" cy="914400"/>
          </a:xfrm>
          <a:prstGeom prst="rect">
            <a:avLst/>
          </a:prstGeom>
        </p:spPr>
      </p:pic>
      <p:pic>
        <p:nvPicPr>
          <p:cNvPr id="16" name="Picture 15" descr="face_happy.png"/>
          <p:cNvPicPr>
            <a:picLocks noChangeAspect="1"/>
          </p:cNvPicPr>
          <p:nvPr/>
        </p:nvPicPr>
        <p:blipFill>
          <a:blip r:embed="rId13"/>
          <a:stretch>
            <a:fillRect/>
          </a:stretch>
        </p:blipFill>
        <p:spPr>
          <a:xfrm>
            <a:off x="6995160" y="5413248"/>
            <a:ext cx="914400" cy="914400"/>
          </a:xfrm>
          <a:prstGeom prst="rect">
            <a:avLst/>
          </a:prstGeom>
        </p:spPr>
      </p:pic>
      <p:sp>
        <p:nvSpPr>
          <p:cNvPr id="17" name="TextBox 16"/>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8" name="TextBox 17"/>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9" name="TextBox 18"/>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0" name="TextBox 19"/>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16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you predict will happen when a mutated </a:t>
            </a:r>
            <a:r>
              <a:rPr b="1">
                <a:solidFill>
                  <a:srgbClr val="7030A0"/>
                </a:solidFill>
              </a:rPr>
              <a:t>cell</a:t>
            </a:r>
            <a:r>
              <a:t> undergoes </a:t>
            </a:r>
            <a:r>
              <a:rPr b="1">
                <a:solidFill>
                  <a:srgbClr val="7030A0"/>
                </a:solidFill>
              </a:rPr>
              <a:t>mitosis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When a mutated </a:t>
            </a:r>
            <a:r>
              <a:rPr b="1">
                <a:solidFill>
                  <a:srgbClr val="7030A0"/>
                </a:solidFill>
              </a:rPr>
              <a:t>cell</a:t>
            </a:r>
            <a:r>
              <a:t> undergoes </a:t>
            </a:r>
            <a:r>
              <a:rPr b="1">
                <a:solidFill>
                  <a:srgbClr val="7030A0"/>
                </a:solidFill>
              </a:rPr>
              <a:t>mitosis</a:t>
            </a:r>
            <a:r>
              <a:t>, I predict…?</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mutation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mutation</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mutation</a:t>
            </a:r>
            <a:r>
              <a:rPr sz="2000"/>
              <a:t>
• My visual is…
• It relates to what I’ve learned about </a:t>
            </a:r>
            <a:r>
              <a:rPr b="1" sz="2000">
                <a:solidFill>
                  <a:srgbClr val="7030A0"/>
                </a:solidFill>
              </a:rPr>
              <a:t>mutation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mutation</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mutation.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6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16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16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6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mutation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B107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B040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SB157i.png"/>
          <p:cNvPicPr>
            <a:picLocks noChangeAspect="1"/>
          </p:cNvPicPr>
          <p:nvPr/>
        </p:nvPicPr>
        <p:blipFill>
          <a:blip r:embed="rId11"/>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mutation...</a:t>
            </a:r>
            <a:r>
              <a:rPr i="1"/>
              <a:t>
From this visual, I can infer… </a:t>
            </a:r>
            <a:r>
              <a:rPr i="0"/>
              <a:t>(use </a:t>
            </a:r>
            <a:r>
              <a:rPr b="1">
                <a:solidFill>
                  <a:srgbClr val="7030A0"/>
                </a:solidFill>
              </a:rPr>
              <a:t>mutation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mutation</a:t>
            </a:r>
            <a:r>
              <a:t>.
Include 3-5 other vocabulary words in your paragraph. You may include the following stems:​
</a:t>
            </a:r>
            <a:r>
              <a:rPr i="1"/>
              <a:t>•   A </a:t>
            </a:r>
            <a:r>
              <a:rPr i="1" b="1">
                <a:solidFill>
                  <a:srgbClr val="7030A0"/>
                </a:solidFill>
              </a:rPr>
              <a:t>mutation</a:t>
            </a:r>
            <a:r>
              <a:rPr i="1"/>
              <a:t> is…
</a:t>
            </a:r>
            <a:r>
              <a:rPr i="1"/>
              <a:t>•   A </a:t>
            </a:r>
            <a:r>
              <a:rPr i="1" b="1">
                <a:solidFill>
                  <a:srgbClr val="7030A0"/>
                </a:solidFill>
              </a:rPr>
              <a:t>mutation</a:t>
            </a:r>
            <a:r>
              <a:rPr i="1"/>
              <a:t> is related to a </a:t>
            </a:r>
            <a:r>
              <a:rPr i="1" b="1">
                <a:solidFill>
                  <a:srgbClr val="7030A0"/>
                </a:solidFill>
              </a:rPr>
              <a:t>gene</a:t>
            </a:r>
            <a:r>
              <a:rPr i="1"/>
              <a:t> because…
</a:t>
            </a:r>
            <a:r>
              <a:rPr i="1"/>
              <a:t>•   When a mutated </a:t>
            </a:r>
            <a:r>
              <a:rPr i="1" b="1">
                <a:solidFill>
                  <a:srgbClr val="7030A0"/>
                </a:solidFill>
              </a:rPr>
              <a:t>cell</a:t>
            </a:r>
            <a:r>
              <a:rPr i="1"/>
              <a:t> undergoes </a:t>
            </a:r>
            <a:r>
              <a:rPr i="1" b="1">
                <a:solidFill>
                  <a:srgbClr val="7030A0"/>
                </a:solidFill>
              </a:rPr>
              <a:t>mitosis</a:t>
            </a:r>
            <a:r>
              <a:rPr i="1"/>
              <a:t>, I predict…?</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B16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mutation</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What do you predict will happen when a mutated </a:t>
            </a:r>
            <a:r>
              <a:rPr b="1" sz="1800">
                <a:solidFill>
                  <a:srgbClr val="7030A0"/>
                </a:solidFill>
              </a:rPr>
              <a:t>cell</a:t>
            </a:r>
            <a:r>
              <a:t> undergoes </a:t>
            </a:r>
            <a:r>
              <a:rPr b="1" sz="1800">
                <a:solidFill>
                  <a:srgbClr val="7030A0"/>
                </a:solidFill>
              </a:rPr>
              <a:t>mitosis</a:t>
            </a:r>
            <a:r>
              <a:t>?</a:t>
            </a:r>
          </a:p>
        </p:txBody>
      </p:sp>
      <p:sp>
        <p:nvSpPr>
          <p:cNvPr id="8" name="TextBox 7"/>
          <p:cNvSpPr txBox="1"/>
          <p:nvPr/>
        </p:nvSpPr>
        <p:spPr>
          <a:xfrm>
            <a:off x="155448" y="5605272"/>
            <a:ext cx="5751576" cy="4663440"/>
          </a:xfrm>
          <a:prstGeom prst="rect">
            <a:avLst/>
          </a:prstGeom>
          <a:noFill/>
        </p:spPr>
        <p:txBody>
          <a:bodyPr wrap="square">
            <a:spAutoFit/>
          </a:bodyPr>
          <a:lstStyle/>
          <a:p>
            <a:r>
              <a:rPr i="1"/>
              <a:t>When a mutated </a:t>
            </a:r>
            <a:r>
              <a:rPr b="1" sz="1800" i="1">
                <a:solidFill>
                  <a:srgbClr val="7030A0"/>
                </a:solidFill>
              </a:rPr>
              <a:t>cell</a:t>
            </a:r>
            <a:r>
              <a:rPr i="1"/>
              <a:t> undergoes </a:t>
            </a:r>
            <a:r>
              <a:rPr b="1" sz="1800" i="1">
                <a:solidFill>
                  <a:srgbClr val="7030A0"/>
                </a:solidFill>
              </a:rPr>
              <a:t>mitosis</a:t>
            </a:r>
            <a:r>
              <a:rPr i="1"/>
              <a:t>, I predict…?</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identify how changes in </a:t>
            </a:r>
            <a:r>
              <a:rPr sz="2400" b="1" i="0">
                <a:solidFill>
                  <a:srgbClr val="7030A0"/>
                </a:solidFill>
              </a:rPr>
              <a:t>DNA</a:t>
            </a:r>
            <a:r>
              <a:rPr sz="2400" i="0"/>
              <a:t>, such as </a:t>
            </a:r>
            <a:r>
              <a:rPr sz="2400" b="1" i="0">
                <a:solidFill>
                  <a:srgbClr val="7030A0"/>
                </a:solidFill>
              </a:rPr>
              <a:t>mutations</a:t>
            </a:r>
            <a:r>
              <a:rPr sz="2400" i="0"/>
              <a:t>, affect organisms and evaluate the significance of those changes.</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B165w.png"/>
          <p:cNvPicPr>
            <a:picLocks noChangeAspect="1"/>
          </p:cNvPicPr>
          <p:nvPr/>
        </p:nvPicPr>
        <p:blipFill>
          <a:blip r:embed="rId4"/>
          <a:stretch>
            <a:fillRect/>
          </a:stretch>
        </p:blipFill>
        <p:spPr>
          <a:xfrm>
            <a:off x="9144000" y="0"/>
            <a:ext cx="3054096" cy="2286000"/>
          </a:xfrm>
          <a:prstGeom prst="rect">
            <a:avLst/>
          </a:prstGeom>
        </p:spPr>
      </p:pic>
      <p:pic>
        <p:nvPicPr>
          <p:cNvPr id="12" name="Picture 11" descr="SB107w.png"/>
          <p:cNvPicPr>
            <a:picLocks noChangeAspect="1"/>
          </p:cNvPicPr>
          <p:nvPr/>
        </p:nvPicPr>
        <p:blipFill>
          <a:blip r:embed="rId5"/>
          <a:stretch>
            <a:fillRect/>
          </a:stretch>
        </p:blipFill>
        <p:spPr>
          <a:xfrm>
            <a:off x="9144000" y="2286000"/>
            <a:ext cx="3054096" cy="2286000"/>
          </a:xfrm>
          <a:prstGeom prst="rect">
            <a:avLst/>
          </a:prstGeom>
        </p:spPr>
      </p:pic>
      <p:pic>
        <p:nvPicPr>
          <p:cNvPr id="13" name="Picture 12" descr="SB040w.png"/>
          <p:cNvPicPr>
            <a:picLocks noChangeAspect="1"/>
          </p:cNvPicPr>
          <p:nvPr/>
        </p:nvPicPr>
        <p:blipFill>
          <a:blip r:embed="rId6"/>
          <a:stretch>
            <a:fillRect/>
          </a:stretch>
        </p:blipFill>
        <p:spPr>
          <a:xfrm>
            <a:off x="9144000" y="4572000"/>
            <a:ext cx="3054096" cy="2286000"/>
          </a:xfrm>
          <a:prstGeom prst="rect">
            <a:avLst/>
          </a:prstGeom>
        </p:spPr>
      </p:pic>
      <p:pic>
        <p:nvPicPr>
          <p:cNvPr id="14" name="Picture 13" descr="SB157w.png"/>
          <p:cNvPicPr>
            <a:picLocks noChangeAspect="1"/>
          </p:cNvPicPr>
          <p:nvPr/>
        </p:nvPicPr>
        <p:blipFill>
          <a:blip r:embed="rId7"/>
          <a:stretch>
            <a:fillRect/>
          </a:stretch>
        </p:blipFill>
        <p:spPr>
          <a:xfrm>
            <a:off x="6089904" y="9144"/>
            <a:ext cx="3054096" cy="2286000"/>
          </a:xfrm>
          <a:prstGeom prst="rect">
            <a:avLst/>
          </a:prstGeom>
        </p:spPr>
      </p:pic>
      <p:pic>
        <p:nvPicPr>
          <p:cNvPr id="15" name="Picture 14" descr="pacman.png"/>
          <p:cNvPicPr>
            <a:picLocks noChangeAspect="1"/>
          </p:cNvPicPr>
          <p:nvPr/>
        </p:nvPicPr>
        <p:blipFill>
          <a:blip r:embed="rId8"/>
          <a:stretch>
            <a:fillRect/>
          </a:stretch>
        </p:blipFill>
        <p:spPr>
          <a:xfrm>
            <a:off x="7662672" y="5833872"/>
            <a:ext cx="1197864" cy="694944"/>
          </a:xfrm>
          <a:prstGeom prst="rect">
            <a:avLst/>
          </a:prstGeom>
        </p:spPr>
      </p:pic>
      <p:pic>
        <p:nvPicPr>
          <p:cNvPr id="16" name="Picture 15" descr="bracket.png"/>
          <p:cNvPicPr>
            <a:picLocks noChangeAspect="1"/>
          </p:cNvPicPr>
          <p:nvPr/>
        </p:nvPicPr>
        <p:blipFill>
          <a:blip r:embed="rId9"/>
          <a:stretch>
            <a:fillRect/>
          </a:stretch>
        </p:blipFill>
        <p:spPr>
          <a:xfrm>
            <a:off x="6190488" y="5797296"/>
            <a:ext cx="969264" cy="758952"/>
          </a:xfrm>
          <a:prstGeom prst="rect">
            <a:avLst/>
          </a:prstGeom>
        </p:spPr>
      </p:pic>
      <p:pic>
        <p:nvPicPr>
          <p:cNvPr id="17" name="Picture 16" descr="noun-write-1439720.png"/>
          <p:cNvPicPr>
            <a:picLocks noChangeAspect="1"/>
          </p:cNvPicPr>
          <p:nvPr/>
        </p:nvPicPr>
        <p:blipFill>
          <a:blip r:embed="rId10"/>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do you predict will happen when a mutated </a:t>
            </a:r>
            <a:r>
              <a:rPr b="1" sz="2800">
                <a:solidFill>
                  <a:srgbClr val="7030A0"/>
                </a:solidFill>
              </a:rPr>
              <a:t>cell</a:t>
            </a:r>
            <a:r>
              <a:rPr b="1" sz="2800"/>
              <a:t> undergoes </a:t>
            </a:r>
            <a:r>
              <a:rPr b="1" sz="2800">
                <a:solidFill>
                  <a:srgbClr val="7030A0"/>
                </a:solidFill>
              </a:rPr>
              <a:t>mitosis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B16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B10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B04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B157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signal_horizontal.png"/>
          <p:cNvPicPr>
            <a:picLocks noChangeAspect="1"/>
          </p:cNvPicPr>
          <p:nvPr/>
        </p:nvPicPr>
        <p:blipFill>
          <a:blip r:embed="rId8"/>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9"/>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10"/>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1"/>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2"/>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6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0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