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13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host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host</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0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predator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predator</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20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13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host</a:t>
            </a:r>
            <a:r>
              <a:t> different from a </a:t>
            </a:r>
            <a:r>
              <a:rPr b="1">
                <a:solidFill>
                  <a:srgbClr val="7030A0"/>
                </a:solidFill>
              </a:rPr>
              <a:t>prey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host</a:t>
            </a:r>
            <a:r>
              <a:t> is different from a </a:t>
            </a:r>
            <a:r>
              <a:rPr b="1">
                <a:solidFill>
                  <a:srgbClr val="7030A0"/>
                </a:solidFill>
              </a:rPr>
              <a:t>prey</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8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ecosystem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ecosystem</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Species</a:t>
            </a:r>
            <a:r>
              <a:t> are…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would an </a:t>
            </a:r>
            <a:r>
              <a:rPr b="1" sz="2000">
                <a:solidFill>
                  <a:srgbClr val="7030A0"/>
                </a:solidFill>
              </a:rPr>
              <a:t>ecosystem</a:t>
            </a:r>
            <a:r>
              <a:rPr b="1" sz="2000"/>
              <a:t> be affected if a </a:t>
            </a:r>
            <a:r>
              <a:rPr b="1" sz="2000">
                <a:solidFill>
                  <a:srgbClr val="7030A0"/>
                </a:solidFill>
              </a:rPr>
              <a:t>host</a:t>
            </a:r>
            <a:r>
              <a:rPr b="1" sz="2000"/>
              <a:t> </a:t>
            </a:r>
            <a:r>
              <a:rPr b="1" sz="2000">
                <a:solidFill>
                  <a:srgbClr val="7030A0"/>
                </a:solidFill>
              </a:rPr>
              <a:t>species</a:t>
            </a:r>
            <a:r>
              <a:rPr b="1" sz="2000"/>
              <a:t> went extinct?</a:t>
            </a:r>
          </a:p>
        </p:txBody>
      </p:sp>
      <p:sp>
        <p:nvSpPr>
          <p:cNvPr id="5" name="TextBox 4"/>
          <p:cNvSpPr txBox="1"/>
          <p:nvPr/>
        </p:nvSpPr>
        <p:spPr>
          <a:xfrm>
            <a:off x="0" y="1490472"/>
            <a:ext cx="5751576" cy="923544"/>
          </a:xfrm>
          <a:prstGeom prst="rect">
            <a:avLst/>
          </a:prstGeom>
          <a:noFill/>
        </p:spPr>
        <p:txBody>
          <a:bodyPr wrap="square">
            <a:spAutoFit/>
          </a:bodyPr>
          <a:lstStyle/>
          <a:p>
            <a:r>
              <a:rPr i="1"/>
              <a:t>If a </a:t>
            </a:r>
            <a:r>
              <a:rPr b="1" sz="2000" i="1">
                <a:solidFill>
                  <a:srgbClr val="7030A0"/>
                </a:solidFill>
              </a:rPr>
              <a:t>host</a:t>
            </a:r>
            <a:r>
              <a:rPr i="1"/>
              <a:t> </a:t>
            </a:r>
            <a:r>
              <a:rPr b="1" sz="2000" i="1">
                <a:solidFill>
                  <a:srgbClr val="7030A0"/>
                </a:solidFill>
              </a:rPr>
              <a:t>species</a:t>
            </a:r>
            <a:r>
              <a:rPr i="1"/>
              <a:t> went extinct, the </a:t>
            </a:r>
            <a:r>
              <a:rPr b="1" sz="2000" i="1">
                <a:solidFill>
                  <a:srgbClr val="7030A0"/>
                </a:solidFill>
              </a:rPr>
              <a:t>ecosystem</a:t>
            </a:r>
            <a:r>
              <a:rPr i="1"/>
              <a:t> would be affected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13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20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8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B23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3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an </a:t>
            </a:r>
            <a:r>
              <a:rPr b="1">
                <a:solidFill>
                  <a:srgbClr val="7030A0"/>
                </a:solidFill>
              </a:rPr>
              <a:t>ecosystem</a:t>
            </a:r>
            <a:r>
              <a:t> be affected if a </a:t>
            </a:r>
            <a:r>
              <a:rPr b="1">
                <a:solidFill>
                  <a:srgbClr val="7030A0"/>
                </a:solidFill>
              </a:rPr>
              <a:t>host</a:t>
            </a:r>
            <a:r>
              <a:t> </a:t>
            </a:r>
            <a:r>
              <a:rPr b="1">
                <a:solidFill>
                  <a:srgbClr val="7030A0"/>
                </a:solidFill>
              </a:rPr>
              <a:t>species</a:t>
            </a:r>
            <a:r>
              <a:t> went extinct?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 </a:t>
            </a:r>
            <a:r>
              <a:rPr b="1">
                <a:solidFill>
                  <a:srgbClr val="7030A0"/>
                </a:solidFill>
              </a:rPr>
              <a:t>host</a:t>
            </a:r>
            <a:r>
              <a:t> </a:t>
            </a:r>
            <a:r>
              <a:rPr b="1">
                <a:solidFill>
                  <a:srgbClr val="7030A0"/>
                </a:solidFill>
              </a:rPr>
              <a:t>species</a:t>
            </a:r>
            <a:r>
              <a:t> went extinct, the </a:t>
            </a:r>
            <a:r>
              <a:rPr b="1">
                <a:solidFill>
                  <a:srgbClr val="7030A0"/>
                </a:solidFill>
              </a:rPr>
              <a:t>ecosystem</a:t>
            </a:r>
            <a:r>
              <a:t> would be affected by...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host</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host</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host</a:t>
            </a:r>
            <a:r>
              <a:rPr sz="2000"/>
              <a:t>
• My visual is…
• It relates to what I’ve learned about </a:t>
            </a:r>
            <a:r>
              <a:rPr b="1" sz="2000">
                <a:solidFill>
                  <a:srgbClr val="7030A0"/>
                </a:solidFill>
              </a:rPr>
              <a:t>host</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host</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host.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host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20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085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B238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host...</a:t>
            </a:r>
            <a:r>
              <a:rPr i="1"/>
              <a:t>
From this visual, I can infer… </a:t>
            </a:r>
            <a:r>
              <a:rPr i="0"/>
              <a:t>(use </a:t>
            </a:r>
            <a:r>
              <a:rPr b="1">
                <a:solidFill>
                  <a:srgbClr val="7030A0"/>
                </a:solidFill>
              </a:rPr>
              <a:t>host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host</a:t>
            </a:r>
            <a:r>
              <a:t>.
Include 3-5 other vocabulary words in your paragraph. You may include the following stems:​
</a:t>
            </a:r>
            <a:r>
              <a:rPr i="1"/>
              <a:t>•   A </a:t>
            </a:r>
            <a:r>
              <a:rPr i="1" b="1">
                <a:solidFill>
                  <a:srgbClr val="7030A0"/>
                </a:solidFill>
              </a:rPr>
              <a:t>host</a:t>
            </a:r>
            <a:r>
              <a:rPr i="1"/>
              <a:t> is…
</a:t>
            </a:r>
            <a:r>
              <a:rPr i="1"/>
              <a:t>•   A </a:t>
            </a:r>
            <a:r>
              <a:rPr i="1" b="1">
                <a:solidFill>
                  <a:srgbClr val="7030A0"/>
                </a:solidFill>
              </a:rPr>
              <a:t>host</a:t>
            </a:r>
            <a:r>
              <a:rPr i="1"/>
              <a:t> is different from a </a:t>
            </a:r>
            <a:r>
              <a:rPr i="1" b="1">
                <a:solidFill>
                  <a:srgbClr val="7030A0"/>
                </a:solidFill>
              </a:rPr>
              <a:t>prey</a:t>
            </a:r>
            <a:r>
              <a:rPr i="1"/>
              <a:t> because...
</a:t>
            </a:r>
            <a:r>
              <a:rPr i="1"/>
              <a:t>•   If a </a:t>
            </a:r>
            <a:r>
              <a:rPr i="1" b="1">
                <a:solidFill>
                  <a:srgbClr val="7030A0"/>
                </a:solidFill>
              </a:rPr>
              <a:t>host</a:t>
            </a:r>
            <a:r>
              <a:rPr i="1"/>
              <a:t> </a:t>
            </a:r>
            <a:r>
              <a:rPr i="1" b="1">
                <a:solidFill>
                  <a:srgbClr val="7030A0"/>
                </a:solidFill>
              </a:rPr>
              <a:t>species</a:t>
            </a:r>
            <a:r>
              <a:rPr i="1"/>
              <a:t> went extinct, the </a:t>
            </a:r>
            <a:r>
              <a:rPr i="1" b="1">
                <a:solidFill>
                  <a:srgbClr val="7030A0"/>
                </a:solidFill>
              </a:rPr>
              <a:t>ecosystem</a:t>
            </a:r>
            <a:r>
              <a:rPr i="1"/>
              <a:t> would be affected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13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host.</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would an ecosystem be affected if a host species went extinct?</a:t>
            </a:r>
            <a:r>
              <a:t>
</a:t>
            </a:r>
            <a:r>
              <a:rPr i="1"/>
              <a:t>If a host species went extinct, the ecosystem would be affected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13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206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085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B238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would an </a:t>
            </a:r>
            <a:r>
              <a:rPr b="1" sz="2800">
                <a:solidFill>
                  <a:srgbClr val="7030A0"/>
                </a:solidFill>
              </a:rPr>
              <a:t>ecosystem</a:t>
            </a:r>
            <a:r>
              <a:rPr b="1" sz="2800"/>
              <a:t> be affected if a </a:t>
            </a:r>
            <a:r>
              <a:rPr b="1" sz="2800">
                <a:solidFill>
                  <a:srgbClr val="7030A0"/>
                </a:solidFill>
              </a:rPr>
              <a:t>host</a:t>
            </a:r>
            <a:r>
              <a:rPr b="1" sz="2800"/>
              <a:t> </a:t>
            </a:r>
            <a:r>
              <a:rPr b="1" sz="2800">
                <a:solidFill>
                  <a:srgbClr val="7030A0"/>
                </a:solidFill>
              </a:rPr>
              <a:t>species</a:t>
            </a:r>
            <a:r>
              <a:rPr b="1" sz="2800"/>
              <a:t> went extinct?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13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20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8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B23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0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8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