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0.png"/><Relationship Id="rId6" Type="http://schemas.openxmlformats.org/officeDocument/2006/relationships/hyperlink" Target="https://thevisualnonglossary.com/admn/cd_interface/docs_generate/download_reading.php?file=Reading%20Passage_vientos_predominantes_S8e140.docx" TargetMode="External"/><Relationship Id="rId7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8.png"/><Relationship Id="rId22" Type="http://schemas.openxmlformats.org/officeDocument/2006/relationships/image" Target="../media/image59.png"/><Relationship Id="rId23" Type="http://schemas.openxmlformats.org/officeDocument/2006/relationships/image" Target="../media/image60.png"/><Relationship Id="rId24" Type="http://schemas.openxmlformats.org/officeDocument/2006/relationships/image" Target="../media/image61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2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2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3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65.png"/><Relationship Id="rId9" Type="http://schemas.openxmlformats.org/officeDocument/2006/relationships/image" Target="../media/image46.png"/><Relationship Id="rId10" Type="http://schemas.openxmlformats.org/officeDocument/2006/relationships/image" Target="../media/image51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8e14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distribuyen los diferentes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t> en la Tierra?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distribución de los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t> en la Tierra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00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masa de aire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masa de aire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8e00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8e14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relacionados los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t> con las </a:t>
            </a:r>
            <a:r>
              <a:rPr b="1">
                <a:solidFill>
                  <a:srgbClr val="7030A0"/>
                </a:solidFill>
              </a:rPr>
              <a:t>masas de aire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t> están relacionados con las </a:t>
            </a:r>
            <a:r>
              <a:rPr b="1">
                <a:solidFill>
                  <a:srgbClr val="7030A0"/>
                </a:solidFill>
              </a:rPr>
              <a:t>masas de aire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Lectura Estructurada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El propósito de la lectura es aprender cómo las diferencias de temperatura y presión crean patrones de </a:t>
            </a:r>
            <a:r>
              <a:rPr sz="1800" b="1" i="0">
                <a:solidFill>
                  <a:srgbClr val="7030A0"/>
                </a:solidFill>
              </a:rPr>
              <a:t>vientos predominantes</a:t>
            </a:r>
            <a:r>
              <a:rPr sz="1800" i="0"/>
              <a:t> alrededor del mundo.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865376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Presta atención 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16712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i="0"/>
              <a:t>• </a:t>
            </a:r>
            <a:r>
              <a:rPr sz="1800" i="0"/>
              <a:t>Dónde están ubicados los </a:t>
            </a:r>
            <a:r>
              <a:rPr sz="1800" b="1" i="0">
                <a:solidFill>
                  <a:srgbClr val="7030A0"/>
                </a:solidFill>
              </a:rPr>
              <a:t>vientos predominantes</a:t>
            </a:r>
            <a:r>
              <a:rPr sz="1800" i="0"/>
              <a:t> alrededor del mundo</a:t>
            </a:r>
          </a:p>
          <a:p>
            <a:r>
              <a:rPr i="0"/>
              <a:t>• </a:t>
            </a:r>
            <a:r>
              <a:rPr sz="1800" i="0"/>
              <a:t>Cómo ocurren las diferencias de temperatura entre el ecuador y los polos</a:t>
            </a:r>
          </a:p>
          <a:p>
            <a:r>
              <a:rPr i="0"/>
              <a:t>• </a:t>
            </a:r>
            <a:r>
              <a:rPr sz="1800" i="0"/>
              <a:t>Cómo se crean las diferencias de presión en la atmósfera</a:t>
            </a:r>
          </a:p>
          <a:p>
            <a:r>
              <a:rPr i="0"/>
              <a:t>• </a:t>
            </a:r>
            <a:r>
              <a:rPr sz="1800" i="0"/>
              <a:t>Cómo los </a:t>
            </a:r>
            <a:r>
              <a:rPr sz="1800" b="1" i="0">
                <a:solidFill>
                  <a:srgbClr val="7030A0"/>
                </a:solidFill>
              </a:rPr>
              <a:t>vientos predominantes</a:t>
            </a:r>
            <a:r>
              <a:rPr sz="1800" i="0"/>
              <a:t> mueven las </a:t>
            </a:r>
            <a:r>
              <a:rPr sz="1800" b="1" i="0">
                <a:solidFill>
                  <a:srgbClr val="7030A0"/>
                </a:solidFill>
              </a:rPr>
              <a:t>masas de aire</a:t>
            </a:r>
            <a:r>
              <a:rPr sz="1800" i="0"/>
              <a:t> a diferentes regiones</a:t>
            </a:r>
          </a:p>
          <a:p>
            <a:r>
              <a:rPr i="0"/>
              <a:t>• </a:t>
            </a:r>
            <a:r>
              <a:rPr sz="1800" i="0"/>
              <a:t>Cómo la rotación de la Tierra cambia la trayectoria del aire en movimiento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boo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64" y="5458968"/>
            <a:ext cx="1161288" cy="1161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852160"/>
            <a:ext cx="18288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800" b="1" u="sng">
                <a:solidFill>
                  <a:srgbClr val="0070C0"/>
                </a:solidFill>
                <a:hlinkClick r:id="rId6"/>
              </a:rPr>
              <a:t>Reading Passage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Conversación Post-Lectura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¿Qué papel juegan las diferencias de temperatura y presión en los patrones de </a:t>
            </a:r>
            <a:r>
              <a:rPr sz="1800" b="1" i="0">
                <a:solidFill>
                  <a:srgbClr val="7030A0"/>
                </a:solidFill>
              </a:rPr>
              <a:t>vientos predominantes</a:t>
            </a:r>
            <a:r>
              <a:rPr sz="1800" i="0"/>
              <a:t> que leíste?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12140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1"/>
              <a:t>Las diferencias de temperatura y presión juegan un papel en los patrones de </a:t>
            </a:r>
            <a:r>
              <a:rPr sz="1800" b="1" i="1">
                <a:solidFill>
                  <a:srgbClr val="7030A0"/>
                </a:solidFill>
              </a:rPr>
              <a:t>vientos predominantes</a:t>
            </a:r>
            <a:r>
              <a:rPr sz="1800" i="1"/>
              <a:t> al…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7" name="Picture 6" descr="S8e14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8" name="Picture 7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10" name="Picture 9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11" name="Picture 10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12" name="Picture 11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3" name="Picture 12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4" name="Picture 13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6" name="Picture 15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8" name="Picture 17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9" name="Picture 18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20" name="Picture 19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21" name="Picture 20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22" name="Picture 21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8" name="Connector 27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30" name="Picture 29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1" name="Picture 30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2" name="Picture 31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14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energía solar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energía solar</a:t>
            </a:r>
            <a:r>
              <a:t> es…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los vientos predominantes son influenciados por la </a:t>
            </a:r>
            <a:r>
              <a:rPr b="1" sz="2000">
                <a:solidFill>
                  <a:srgbClr val="7030A0"/>
                </a:solidFill>
              </a:rPr>
              <a:t>energía solar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Pienso que la </a:t>
            </a:r>
            <a:r>
              <a:rPr b="1" sz="2000" i="1">
                <a:solidFill>
                  <a:srgbClr val="7030A0"/>
                </a:solidFill>
              </a:rPr>
              <a:t>energía solar</a:t>
            </a:r>
            <a:r>
              <a:rPr i="1"/>
              <a:t> influencia los vientos predominantes al...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8e14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0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14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14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los vientos predominantes son influenciados por la </a:t>
            </a:r>
            <a:r>
              <a:rPr b="1">
                <a:solidFill>
                  <a:srgbClr val="7030A0"/>
                </a:solidFill>
              </a:rPr>
              <a:t>energía solar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Pienso que la </a:t>
            </a:r>
            <a:r>
              <a:rPr b="1">
                <a:solidFill>
                  <a:srgbClr val="7030A0"/>
                </a:solidFill>
              </a:rPr>
              <a:t>energía solar</a:t>
            </a:r>
            <a:r>
              <a:t> influencia los vientos predominantes al...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vientos predominantes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vientos predominantes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vientos predominantes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vientos predominantes.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14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14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8e00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8e144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vientos predominantes...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vientos predominantes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distribución de los </a:t>
            </a:r>
            <a:r>
              <a:rPr i="1" b="1">
                <a:solidFill>
                  <a:srgbClr val="7030A0"/>
                </a:solidFill>
              </a:rPr>
              <a:t>vientos predominantes</a:t>
            </a:r>
            <a:r>
              <a:rPr i="1"/>
              <a:t> en la Tierra es…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vientos predominantes</a:t>
            </a:r>
            <a:r>
              <a:rPr i="1"/>
              <a:t> están relacionados con las </a:t>
            </a:r>
            <a:r>
              <a:rPr i="1" b="1">
                <a:solidFill>
                  <a:srgbClr val="7030A0"/>
                </a:solidFill>
              </a:rPr>
              <a:t>masas de aire</a:t>
            </a:r>
            <a:r>
              <a:rPr i="1"/>
              <a:t> porque...
</a:t>
            </a:r>
            <a:r>
              <a:rPr i="1"/>
              <a:t>•   Pienso que la </a:t>
            </a:r>
            <a:r>
              <a:rPr i="1" b="1">
                <a:solidFill>
                  <a:srgbClr val="7030A0"/>
                </a:solidFill>
              </a:rPr>
              <a:t>energía solar</a:t>
            </a:r>
            <a:r>
              <a:rPr i="1"/>
              <a:t> influencia los vientos predominantes al...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8e14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" y="155448"/>
            <a:ext cx="538581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/>
            </a:pPr>
            <a:r>
              <a:t>Enfoque de hoy:</a:t>
            </a:r>
            <a:r>
              <a:rPr>
                <a:solidFill>
                  <a:srgbClr val="7030A0"/>
                </a:solidFill>
              </a:rPr>
              <a:t>vientos predominantes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448" y="841248"/>
            <a:ext cx="5111496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" y="3108960"/>
            <a:ext cx="41970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448" y="2926080"/>
            <a:ext cx="6355080" cy="23042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En oraciones completas, puedo responder esta pregunta usando las palabras de vocabulario a la derecha: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48" y="4663440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t>¿Cómo crees que los vientos predominantes son influenciados por la </a:t>
            </a:r>
            <a:r>
              <a:rPr b="1" sz="1800">
                <a:solidFill>
                  <a:srgbClr val="7030A0"/>
                </a:solidFill>
              </a:rPr>
              <a:t>energía solar</a:t>
            </a:r>
            <a: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448" y="5605272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Pienso que la </a:t>
            </a:r>
            <a:r>
              <a:rPr b="1" sz="1800" i="1">
                <a:solidFill>
                  <a:srgbClr val="7030A0"/>
                </a:solidFill>
              </a:rPr>
              <a:t>energía solar</a:t>
            </a:r>
            <a:r>
              <a:rPr i="1"/>
              <a:t> influencia los vientos predominantes al...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48" y="1371600"/>
            <a:ext cx="5486400" cy="119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sz="2400" i="0"/>
              <a:t>Podemos identificar y explicar cómo los </a:t>
            </a:r>
            <a:r>
              <a:rPr sz="2400" b="1" i="0">
                <a:solidFill>
                  <a:srgbClr val="7030A0"/>
                </a:solidFill>
              </a:rPr>
              <a:t>vientos predominantes</a:t>
            </a:r>
            <a:r>
              <a:rPr sz="2400" i="0"/>
              <a:t> muestran patrones globales del movimiento atmosférico e influyen en el clima local.</a:t>
            </a:r>
          </a:p>
        </p:txBody>
      </p:sp>
      <p:pic>
        <p:nvPicPr>
          <p:cNvPr id="10" name="Picture 9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11" name="Picture 10" descr="S8e14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12" name="Picture 11" descr="S8e0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3" name="Picture 12" descr="S8e14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4" name="Picture 13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672" y="5833872"/>
            <a:ext cx="1197864" cy="694944"/>
          </a:xfrm>
          <a:prstGeom prst="rect">
            <a:avLst/>
          </a:prstGeom>
        </p:spPr>
      </p:pic>
      <p:pic>
        <p:nvPicPr>
          <p:cNvPr id="15" name="Picture 14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0488" y="5797296"/>
            <a:ext cx="969264" cy="758952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4224" y="5833872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los vientos predominantes son influenciados por la </a:t>
            </a:r>
            <a:r>
              <a:rPr b="1" sz="2800">
                <a:solidFill>
                  <a:srgbClr val="7030A0"/>
                </a:solidFill>
              </a:rPr>
              <a:t>energía solar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8e14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00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14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4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