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0.png"/><Relationship Id="rId6" Type="http://schemas.openxmlformats.org/officeDocument/2006/relationships/hyperlink" Target="https://thevisualnonglossary.com/admn/cd_interface/docs_generate/download_reading.php?file=Reading%20Passage_prevailing_winds_S8140.docx" TargetMode="Externa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8.png"/><Relationship Id="rId22" Type="http://schemas.openxmlformats.org/officeDocument/2006/relationships/image" Target="../media/image59.png"/><Relationship Id="rId23" Type="http://schemas.openxmlformats.org/officeDocument/2006/relationships/image" Target="../media/image60.png"/><Relationship Id="rId2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3.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5.png"/><Relationship Id="rId9" Type="http://schemas.openxmlformats.org/officeDocument/2006/relationships/image" Target="../media/image46.png"/><Relationship Id="rId10"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14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are the different </a:t>
            </a:r>
            <a:r>
              <a:rPr b="1">
                <a:solidFill>
                  <a:srgbClr val="7030A0"/>
                </a:solidFill>
              </a:rPr>
              <a:t>prevailing winds</a:t>
            </a:r>
            <a:r>
              <a:t> distributed across the Earth?</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distribution of </a:t>
            </a:r>
            <a:r>
              <a:rPr b="1">
                <a:solidFill>
                  <a:srgbClr val="7030A0"/>
                </a:solidFill>
              </a:rPr>
              <a:t>prevailing winds</a:t>
            </a:r>
            <a:r>
              <a:t> across Earth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0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air mass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air mass</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00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14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prevailing winds</a:t>
            </a:r>
            <a:r>
              <a:t> related to </a:t>
            </a:r>
            <a:r>
              <a:rPr b="1">
                <a:solidFill>
                  <a:srgbClr val="7030A0"/>
                </a:solidFill>
              </a:rPr>
              <a:t>air masses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Prevailing winds</a:t>
            </a:r>
            <a:r>
              <a:t> are related to </a:t>
            </a:r>
            <a:r>
              <a:rPr b="1">
                <a:solidFill>
                  <a:srgbClr val="7030A0"/>
                </a:solidFill>
              </a:rPr>
              <a:t>air masses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81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for reading is to learn how differences in temperature and pressure create patterns of </a:t>
            </a:r>
            <a:r>
              <a:rPr sz="1800" b="1" i="0">
                <a:solidFill>
                  <a:srgbClr val="7030A0"/>
                </a:solidFill>
              </a:rPr>
              <a:t>prevailing winds</a:t>
            </a:r>
            <a:r>
              <a:rPr sz="1800" i="0"/>
              <a:t>around the world.</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p>
            <a:r>
              <a:rPr i="0"/>
              <a:t>• </a:t>
            </a:r>
            <a:r>
              <a:rPr sz="1800" i="0"/>
              <a:t>Where </a:t>
            </a:r>
            <a:r>
              <a:rPr sz="1800" b="1" i="0">
                <a:solidFill>
                  <a:srgbClr val="7030A0"/>
                </a:solidFill>
              </a:rPr>
              <a:t>prevailing winds</a:t>
            </a:r>
            <a:r>
              <a:rPr sz="1800" i="0"/>
              <a:t> are located around the world</a:t>
            </a:r>
          </a:p>
          <a:p>
            <a:r>
              <a:rPr i="0"/>
              <a:t>• </a:t>
            </a:r>
            <a:r>
              <a:rPr sz="1800" i="0"/>
              <a:t>How temperature differences occur between the equator and the poles</a:t>
            </a:r>
          </a:p>
          <a:p>
            <a:r>
              <a:rPr i="0"/>
              <a:t>• </a:t>
            </a:r>
            <a:r>
              <a:rPr sz="1800" i="0"/>
              <a:t>How pressure differences are created in the atmosphere</a:t>
            </a:r>
          </a:p>
          <a:p>
            <a:r>
              <a:rPr i="0"/>
              <a:t>• </a:t>
            </a:r>
            <a:r>
              <a:rPr sz="1800" i="0"/>
              <a:t>How </a:t>
            </a:r>
            <a:r>
              <a:rPr sz="1800" b="1" i="0">
                <a:solidFill>
                  <a:srgbClr val="7030A0"/>
                </a:solidFill>
              </a:rPr>
              <a:t>prevailing winds</a:t>
            </a:r>
            <a:r>
              <a:rPr sz="1800" i="0"/>
              <a:t> move </a:t>
            </a:r>
            <a:r>
              <a:rPr sz="1800" b="1" i="0">
                <a:solidFill>
                  <a:srgbClr val="7030A0"/>
                </a:solidFill>
              </a:rPr>
              <a:t>air masses</a:t>
            </a:r>
            <a:r>
              <a:rPr sz="1800" i="0"/>
              <a:t> to different regions</a:t>
            </a:r>
          </a:p>
          <a:p>
            <a:r>
              <a:rPr i="0"/>
              <a:t>• </a:t>
            </a:r>
            <a:r>
              <a:rPr sz="1800" i="0"/>
              <a:t>How Earth’s rotation changes the path of moving air</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What role do temperature and pressure differences play in the patterns of </a:t>
            </a:r>
            <a:r>
              <a:rPr sz="1800" b="1" i="0">
                <a:solidFill>
                  <a:srgbClr val="7030A0"/>
                </a:solidFill>
              </a:rPr>
              <a:t>prevailing winds</a:t>
            </a:r>
            <a:r>
              <a:rPr sz="1800" i="0"/>
              <a:t> you read about?</a:t>
            </a:r>
          </a:p>
        </p:txBody>
      </p:sp>
      <p:sp>
        <p:nvSpPr>
          <p:cNvPr id="4" name="TextBox 3"/>
          <p:cNvSpPr txBox="1"/>
          <p:nvPr/>
        </p:nvSpPr>
        <p:spPr>
          <a:xfrm>
            <a:off x="1" y="2121408"/>
            <a:ext cx="3044952" cy="1764792"/>
          </a:xfrm>
          <a:prstGeom prst="rect">
            <a:avLst/>
          </a:prstGeom>
          <a:noFill/>
        </p:spPr>
        <p:txBody>
          <a:bodyPr wrap="square">
            <a:spAutoFit/>
          </a:bodyPr>
          <a:lstStyle/>
          <a:p>
            <a:r>
              <a:rPr sz="1800" i="1"/>
              <a:t>Temperature and pressure differences play a role in the patterns of </a:t>
            </a:r>
            <a:r>
              <a:rPr sz="1800" b="1" i="1">
                <a:solidFill>
                  <a:srgbClr val="7030A0"/>
                </a:solidFill>
              </a:rPr>
              <a:t>prevailing winds</a:t>
            </a:r>
            <a:r>
              <a:rPr sz="1800" i="1"/>
              <a:t> by…</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8140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14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solar energy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Solar energy</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a:t>
            </a:r>
            <a:r>
              <a:rPr b="1" sz="2000">
                <a:solidFill>
                  <a:srgbClr val="7030A0"/>
                </a:solidFill>
              </a:rPr>
              <a:t>prevailing winds</a:t>
            </a:r>
            <a:r>
              <a:rPr b="1" sz="2000"/>
              <a:t> are influenced by </a:t>
            </a:r>
            <a:r>
              <a:rPr b="1" sz="2000">
                <a:solidFill>
                  <a:srgbClr val="7030A0"/>
                </a:solidFill>
              </a:rPr>
              <a:t>solar energy</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solar energy</a:t>
            </a:r>
            <a:r>
              <a:rPr i="1"/>
              <a:t> influences </a:t>
            </a:r>
            <a:r>
              <a:rPr b="1" sz="2000" i="1">
                <a:solidFill>
                  <a:srgbClr val="7030A0"/>
                </a:solidFill>
              </a:rPr>
              <a:t>prevailing winds</a:t>
            </a:r>
            <a:r>
              <a:rPr i="1"/>
              <a:t>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814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800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814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14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a:t>
            </a:r>
            <a:r>
              <a:rPr b="1">
                <a:solidFill>
                  <a:srgbClr val="7030A0"/>
                </a:solidFill>
              </a:rPr>
              <a:t>prevailing winds</a:t>
            </a:r>
            <a:r>
              <a:t> are influenced by </a:t>
            </a:r>
            <a:r>
              <a:rPr b="1">
                <a:solidFill>
                  <a:srgbClr val="7030A0"/>
                </a:solidFill>
              </a:rPr>
              <a:t>solar energy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solar energy</a:t>
            </a:r>
            <a:r>
              <a:t> influences </a:t>
            </a:r>
            <a:r>
              <a:rPr b="1">
                <a:solidFill>
                  <a:srgbClr val="7030A0"/>
                </a:solidFill>
              </a:rPr>
              <a:t>prevailing winds</a:t>
            </a:r>
            <a:r>
              <a:t> by…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prevailing winds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prevailing winds</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prevailing winds</a:t>
            </a:r>
            <a:r>
              <a:rPr sz="2000"/>
              <a:t>
• My visual is…
• It relates to what I’ve learned about </a:t>
            </a:r>
            <a:r>
              <a:rPr b="1" sz="2000">
                <a:solidFill>
                  <a:srgbClr val="7030A0"/>
                </a:solidFill>
              </a:rPr>
              <a:t>prevailing winds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prevailing winds</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prevailing winds.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14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14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prevailing winds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8006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8144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prevailing winds...</a:t>
            </a:r>
            <a:r>
              <a:rPr i="1"/>
              <a:t>
From this visual, I can infer… </a:t>
            </a:r>
            <a:r>
              <a:rPr i="0"/>
              <a:t>(use </a:t>
            </a:r>
            <a:r>
              <a:rPr b="1">
                <a:solidFill>
                  <a:srgbClr val="7030A0"/>
                </a:solidFill>
              </a:rPr>
              <a:t>prevailing winds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14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prevailing winds</a:t>
            </a:r>
            <a:r>
              <a:t>.
Include 3-5 other vocabulary words in your paragraph. You may include the following stems:​
</a:t>
            </a:r>
            <a:r>
              <a:rPr i="1"/>
              <a:t>•   The distribution of </a:t>
            </a:r>
            <a:r>
              <a:rPr i="1" b="1">
                <a:solidFill>
                  <a:srgbClr val="7030A0"/>
                </a:solidFill>
              </a:rPr>
              <a:t>prevailing winds</a:t>
            </a:r>
            <a:r>
              <a:rPr i="1"/>
              <a:t> across Earth is...
</a:t>
            </a:r>
            <a:r>
              <a:rPr i="1"/>
              <a:t>•   </a:t>
            </a:r>
            <a:r>
              <a:rPr i="1" b="1">
                <a:solidFill>
                  <a:srgbClr val="7030A0"/>
                </a:solidFill>
              </a:rPr>
              <a:t>Prevailing winds</a:t>
            </a:r>
            <a:r>
              <a:rPr i="1"/>
              <a:t> are related to </a:t>
            </a:r>
            <a:r>
              <a:rPr i="1" b="1">
                <a:solidFill>
                  <a:srgbClr val="7030A0"/>
                </a:solidFill>
              </a:rPr>
              <a:t>air masses</a:t>
            </a:r>
            <a:r>
              <a:rPr i="1"/>
              <a:t> because…
</a:t>
            </a:r>
            <a:r>
              <a:rPr i="1"/>
              <a:t>•   I think </a:t>
            </a:r>
            <a:r>
              <a:rPr i="1" b="1">
                <a:solidFill>
                  <a:srgbClr val="7030A0"/>
                </a:solidFill>
              </a:rPr>
              <a:t>solar energy</a:t>
            </a:r>
            <a:r>
              <a:rPr i="1"/>
              <a:t> influences </a:t>
            </a:r>
            <a:r>
              <a:rPr i="1" b="1">
                <a:solidFill>
                  <a:srgbClr val="7030A0"/>
                </a:solidFill>
              </a:rPr>
              <a:t>prevailing winds</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814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prevailing winds</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How do you think </a:t>
            </a:r>
            <a:r>
              <a:rPr b="1" sz="1800">
                <a:solidFill>
                  <a:srgbClr val="7030A0"/>
                </a:solidFill>
              </a:rPr>
              <a:t>prevailing winds</a:t>
            </a:r>
            <a:r>
              <a:t> are influenced by </a:t>
            </a:r>
            <a:r>
              <a:rPr b="1" sz="1800">
                <a:solidFill>
                  <a:srgbClr val="7030A0"/>
                </a:solidFill>
              </a:rPr>
              <a:t>solar energy</a:t>
            </a:r>
            <a:r>
              <a:t>?</a:t>
            </a:r>
          </a:p>
        </p:txBody>
      </p:sp>
      <p:sp>
        <p:nvSpPr>
          <p:cNvPr id="8" name="TextBox 7"/>
          <p:cNvSpPr txBox="1"/>
          <p:nvPr/>
        </p:nvSpPr>
        <p:spPr>
          <a:xfrm>
            <a:off x="155448" y="5605272"/>
            <a:ext cx="5751576" cy="4663440"/>
          </a:xfrm>
          <a:prstGeom prst="rect">
            <a:avLst/>
          </a:prstGeom>
          <a:noFill/>
        </p:spPr>
        <p:txBody>
          <a:bodyPr wrap="square">
            <a:spAutoFit/>
          </a:bodyPr>
          <a:lstStyle/>
          <a:p>
            <a:r>
              <a:rPr i="1"/>
              <a:t>I think </a:t>
            </a:r>
            <a:r>
              <a:rPr b="1" sz="1800" i="1">
                <a:solidFill>
                  <a:srgbClr val="7030A0"/>
                </a:solidFill>
              </a:rPr>
              <a:t>solar energy</a:t>
            </a:r>
            <a:r>
              <a:rPr i="1"/>
              <a:t> influences </a:t>
            </a:r>
            <a:r>
              <a:rPr b="1" sz="1800" i="1">
                <a:solidFill>
                  <a:srgbClr val="7030A0"/>
                </a:solidFill>
              </a:rPr>
              <a:t>prevailing winds</a:t>
            </a:r>
            <a:r>
              <a:rPr i="1"/>
              <a:t> by…</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identify and explain how </a:t>
            </a:r>
            <a:r>
              <a:rPr sz="2400" b="1" i="0">
                <a:solidFill>
                  <a:srgbClr val="7030A0"/>
                </a:solidFill>
              </a:rPr>
              <a:t>prevailing winds</a:t>
            </a:r>
            <a:r>
              <a:rPr sz="2400" i="0"/>
              <a:t> show global patterns of atmospheric movement and influence local weather.</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8140w.png"/>
          <p:cNvPicPr>
            <a:picLocks noChangeAspect="1"/>
          </p:cNvPicPr>
          <p:nvPr/>
        </p:nvPicPr>
        <p:blipFill>
          <a:blip r:embed="rId4"/>
          <a:stretch>
            <a:fillRect/>
          </a:stretch>
        </p:blipFill>
        <p:spPr>
          <a:xfrm>
            <a:off x="9144000" y="0"/>
            <a:ext cx="3054096" cy="2286000"/>
          </a:xfrm>
          <a:prstGeom prst="rect">
            <a:avLst/>
          </a:prstGeom>
        </p:spPr>
      </p:pic>
      <p:pic>
        <p:nvPicPr>
          <p:cNvPr id="12" name="Picture 11" descr="S8006w.png"/>
          <p:cNvPicPr>
            <a:picLocks noChangeAspect="1"/>
          </p:cNvPicPr>
          <p:nvPr/>
        </p:nvPicPr>
        <p:blipFill>
          <a:blip r:embed="rId5"/>
          <a:stretch>
            <a:fillRect/>
          </a:stretch>
        </p:blipFill>
        <p:spPr>
          <a:xfrm>
            <a:off x="9144000" y="2286000"/>
            <a:ext cx="3054096" cy="2286000"/>
          </a:xfrm>
          <a:prstGeom prst="rect">
            <a:avLst/>
          </a:prstGeom>
        </p:spPr>
      </p:pic>
      <p:pic>
        <p:nvPicPr>
          <p:cNvPr id="13" name="Picture 12" descr="S8144w.png"/>
          <p:cNvPicPr>
            <a:picLocks noChangeAspect="1"/>
          </p:cNvPicPr>
          <p:nvPr/>
        </p:nvPicPr>
        <p:blipFill>
          <a:blip r:embed="rId6"/>
          <a:stretch>
            <a:fillRect/>
          </a:stretch>
        </p:blipFill>
        <p:spPr>
          <a:xfrm>
            <a:off x="9144000" y="4572000"/>
            <a:ext cx="3054096" cy="2286000"/>
          </a:xfrm>
          <a:prstGeom prst="rect">
            <a:avLst/>
          </a:prstGeom>
        </p:spPr>
      </p:pic>
      <p:pic>
        <p:nvPicPr>
          <p:cNvPr id="14" name="Picture 13" descr="pacman.png"/>
          <p:cNvPicPr>
            <a:picLocks noChangeAspect="1"/>
          </p:cNvPicPr>
          <p:nvPr/>
        </p:nvPicPr>
        <p:blipFill>
          <a:blip r:embed="rId7"/>
          <a:stretch>
            <a:fillRect/>
          </a:stretch>
        </p:blipFill>
        <p:spPr>
          <a:xfrm>
            <a:off x="7662672" y="5833872"/>
            <a:ext cx="1197864" cy="694944"/>
          </a:xfrm>
          <a:prstGeom prst="rect">
            <a:avLst/>
          </a:prstGeom>
        </p:spPr>
      </p:pic>
      <p:pic>
        <p:nvPicPr>
          <p:cNvPr id="15" name="Picture 14" descr="bracket.png"/>
          <p:cNvPicPr>
            <a:picLocks noChangeAspect="1"/>
          </p:cNvPicPr>
          <p:nvPr/>
        </p:nvPicPr>
        <p:blipFill>
          <a:blip r:embed="rId8"/>
          <a:stretch>
            <a:fillRect/>
          </a:stretch>
        </p:blipFill>
        <p:spPr>
          <a:xfrm>
            <a:off x="6190488" y="5797296"/>
            <a:ext cx="969264" cy="758952"/>
          </a:xfrm>
          <a:prstGeom prst="rect">
            <a:avLst/>
          </a:prstGeom>
        </p:spPr>
      </p:pic>
      <p:pic>
        <p:nvPicPr>
          <p:cNvPr id="16" name="Picture 15" descr="noun-write-1439720.png"/>
          <p:cNvPicPr>
            <a:picLocks noChangeAspect="1"/>
          </p:cNvPicPr>
          <p:nvPr/>
        </p:nvPicPr>
        <p:blipFill>
          <a:blip r:embed="rId9"/>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a:t>
            </a:r>
            <a:r>
              <a:rPr b="1" sz="2800">
                <a:solidFill>
                  <a:srgbClr val="7030A0"/>
                </a:solidFill>
              </a:rPr>
              <a:t>prevailing winds</a:t>
            </a:r>
            <a:r>
              <a:rPr b="1" sz="2800"/>
              <a:t> are influenced by </a:t>
            </a:r>
            <a:r>
              <a:rPr b="1" sz="2800">
                <a:solidFill>
                  <a:srgbClr val="7030A0"/>
                </a:solidFill>
              </a:rPr>
              <a:t>solar energy</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814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800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814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14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0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14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