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1.png"/><Relationship Id="rId6" Type="http://schemas.openxmlformats.org/officeDocument/2006/relationships/hyperlink" Target="https://thevisualnonglossary.com/admn/cd_interface/docs_generate/download_reading.php?file=Reading%20Passage_biodiversity_S8020.docx" TargetMode="Externa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9.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60.png"/><Relationship Id="rId22" Type="http://schemas.openxmlformats.org/officeDocument/2006/relationships/image" Target="../media/image61.png"/><Relationship Id="rId23" Type="http://schemas.openxmlformats.org/officeDocument/2006/relationships/image" Target="../media/image62.png"/><Relationship Id="rId24"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4.png"/><Relationship Id="rId6" Type="http://schemas.openxmlformats.org/officeDocument/2006/relationships/image" Target="../media/image10.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4.png"/><Relationship Id="rId6" Type="http://schemas.openxmlformats.org/officeDocument/2006/relationships/image" Target="../media/image10.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5.png"/><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7.xml"/><Relationship Id="rId8" Type="http://schemas.openxmlformats.org/officeDocument/2006/relationships/image" Target="../media/image67.png"/><Relationship Id="rId9" Type="http://schemas.openxmlformats.org/officeDocument/2006/relationships/image" Target="../media/image47.png"/><Relationship Id="rId10" Type="http://schemas.openxmlformats.org/officeDocument/2006/relationships/image" Target="../media/image52.png"/><Relationship Id="rId11"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12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802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biodiversity</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Biodiversity</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26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stability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Stability</a:t>
            </a:r>
            <a:r>
              <a:t> is…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826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802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biodiversity</a:t>
            </a:r>
            <a:r>
              <a:t> related to </a:t>
            </a:r>
            <a:r>
              <a:rPr b="1">
                <a:solidFill>
                  <a:srgbClr val="7030A0"/>
                </a:solidFill>
              </a:rPr>
              <a:t>stability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Biodiversity</a:t>
            </a:r>
            <a:r>
              <a:t> is related to </a:t>
            </a:r>
            <a:r>
              <a:rPr b="1">
                <a:solidFill>
                  <a:srgbClr val="7030A0"/>
                </a:solidFill>
              </a:rPr>
              <a:t>stability</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pic>
        <p:nvPicPr>
          <p:cNvPr id="2" name="Picture 1" descr="S802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Structured Reading​</a:t>
            </a:r>
          </a:p>
        </p:txBody>
      </p:sp>
      <p:sp>
        <p:nvSpPr>
          <p:cNvPr id="4" name="TextBox 3"/>
          <p:cNvSpPr txBox="1"/>
          <p:nvPr/>
        </p:nvSpPr>
        <p:spPr>
          <a:xfrm>
            <a:off x="1" y="365760"/>
            <a:ext cx="3044952" cy="1764792"/>
          </a:xfrm>
          <a:prstGeom prst="rect">
            <a:avLst/>
          </a:prstGeom>
          <a:noFill/>
        </p:spPr>
        <p:txBody>
          <a:bodyPr wrap="square">
            <a:spAutoFit/>
          </a:bodyPr>
          <a:lstStyle/>
          <a:p>
            <a:r>
              <a:rPr sz="1800" i="0"/>
              <a:t>The purpose for reading is to learn how biodiversity supports the stability of an ecosystem and helps organisms stay healthy.</a:t>
            </a:r>
          </a:p>
        </p:txBody>
      </p:sp>
      <p:sp>
        <p:nvSpPr>
          <p:cNvPr id="5" name="TextBox 4"/>
          <p:cNvSpPr txBox="1"/>
          <p:nvPr/>
        </p:nvSpPr>
        <p:spPr>
          <a:xfrm>
            <a:off x="1" y="1865376"/>
            <a:ext cx="3044952" cy="1764792"/>
          </a:xfrm>
          <a:prstGeom prst="rect">
            <a:avLst/>
          </a:prstGeom>
          <a:noFill/>
        </p:spPr>
        <p:txBody>
          <a:bodyPr wrap="none">
            <a:spAutoFit/>
          </a:bodyPr>
          <a:lstStyle/>
          <a:p>
            <a:pPr>
              <a:defRPr sz="1800" b="1" u="sng"/>
            </a:pPr>
            <a:r>
              <a:t>Pay Attention to:</a:t>
            </a:r>
          </a:p>
        </p:txBody>
      </p:sp>
      <p:sp>
        <p:nvSpPr>
          <p:cNvPr id="6" name="TextBox 5"/>
          <p:cNvSpPr txBox="1"/>
          <p:nvPr/>
        </p:nvSpPr>
        <p:spPr>
          <a:xfrm>
            <a:off x="1" y="2167128"/>
            <a:ext cx="3044952" cy="1764792"/>
          </a:xfrm>
          <a:prstGeom prst="rect">
            <a:avLst/>
          </a:prstGeom>
          <a:noFill/>
        </p:spPr>
        <p:txBody>
          <a:bodyPr wrap="square">
            <a:spAutoFit/>
          </a:bodyPr>
          <a:lstStyle/>
          <a:p/>
          <a:p>
            <a:r>
              <a:rPr i="0"/>
              <a:t>• </a:t>
            </a:r>
            <a:r>
              <a:rPr sz="1800" i="0"/>
              <a:t>The meaning of </a:t>
            </a:r>
            <a:r>
              <a:rPr sz="1800" b="1" i="0">
                <a:solidFill>
                  <a:srgbClr val="7030A0"/>
                </a:solidFill>
              </a:rPr>
              <a:t>biodiversity</a:t>
            </a:r>
          </a:p>
          <a:p>
            <a:r>
              <a:rPr i="0"/>
              <a:t>• </a:t>
            </a:r>
            <a:r>
              <a:rPr sz="1800" i="0"/>
              <a:t>How </a:t>
            </a:r>
            <a:r>
              <a:rPr sz="1800" b="1" i="0">
                <a:solidFill>
                  <a:srgbClr val="7030A0"/>
                </a:solidFill>
              </a:rPr>
              <a:t>biodiversity</a:t>
            </a:r>
            <a:r>
              <a:rPr sz="1800" i="0"/>
              <a:t> is connected to </a:t>
            </a:r>
            <a:r>
              <a:rPr sz="1800" b="1" i="0">
                <a:solidFill>
                  <a:srgbClr val="7030A0"/>
                </a:solidFill>
              </a:rPr>
              <a:t>stability</a:t>
            </a:r>
          </a:p>
          <a:p>
            <a:r>
              <a:rPr i="0"/>
              <a:t>• </a:t>
            </a:r>
            <a:r>
              <a:rPr sz="1800" i="0"/>
              <a:t>Ways biodiversity helps </a:t>
            </a:r>
            <a:r>
              <a:rPr sz="1800" b="1" i="0">
                <a:solidFill>
                  <a:srgbClr val="7030A0"/>
                </a:solidFill>
              </a:rPr>
              <a:t>organisms</a:t>
            </a:r>
            <a:r>
              <a:rPr sz="1800" i="0"/>
              <a:t> stay healthy</a:t>
            </a:r>
          </a:p>
          <a:p>
            <a:r>
              <a:rPr i="0"/>
              <a:t>• </a:t>
            </a:r>
            <a:r>
              <a:rPr sz="1800" i="0"/>
              <a:t>What happens when an </a:t>
            </a:r>
            <a:r>
              <a:rPr sz="1800" b="1" i="0">
                <a:solidFill>
                  <a:srgbClr val="7030A0"/>
                </a:solidFill>
              </a:rPr>
              <a:t>ecosystem</a:t>
            </a:r>
            <a:r>
              <a:rPr sz="1800" i="0"/>
              <a:t> has low biodiversity</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sp>
        <p:nvSpPr>
          <p:cNvPr id="10" name="TextBox 9"/>
          <p:cNvSpPr txBox="1"/>
          <p:nvPr/>
        </p:nvSpPr>
        <p:spPr>
          <a:xfrm>
            <a:off x="0" y="5852160"/>
            <a:ext cx="1828800" cy="365760"/>
          </a:xfrm>
          <a:prstGeom prst="rect">
            <a:avLst/>
          </a:prstGeom>
          <a:noFill/>
        </p:spPr>
        <p:txBody>
          <a:bodyPr wrap="none">
            <a:spAutoFit/>
          </a:bodyPr>
          <a:lstStyle/>
          <a:p>
            <a:r>
              <a:rPr sz="1800" b="1" u="sng">
                <a:solidFill>
                  <a:srgbClr val="0070C0"/>
                </a:solidFill>
                <a:hlinkClick r:id="rId6"/>
              </a:rPr>
              <a:t>Reading Passage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u="sng"/>
            </a:pPr>
            <a:r>
              <a:t>Post-Reading Conversation</a:t>
            </a:r>
          </a:p>
        </p:txBody>
      </p:sp>
      <p:sp>
        <p:nvSpPr>
          <p:cNvPr id="3" name="TextBox 2"/>
          <p:cNvSpPr txBox="1"/>
          <p:nvPr/>
        </p:nvSpPr>
        <p:spPr>
          <a:xfrm>
            <a:off x="1" y="365760"/>
            <a:ext cx="3044952" cy="1764792"/>
          </a:xfrm>
          <a:prstGeom prst="rect">
            <a:avLst/>
          </a:prstGeom>
          <a:noFill/>
        </p:spPr>
        <p:txBody>
          <a:bodyPr wrap="square">
            <a:spAutoFit/>
          </a:bodyPr>
          <a:lstStyle/>
          <a:p>
            <a:r>
              <a:rPr sz="1800" i="0"/>
              <a:t>What might happen to an ecosystem if biodiversity is very low?</a:t>
            </a:r>
          </a:p>
        </p:txBody>
      </p:sp>
      <p:sp>
        <p:nvSpPr>
          <p:cNvPr id="4" name="TextBox 3"/>
          <p:cNvSpPr txBox="1"/>
          <p:nvPr/>
        </p:nvSpPr>
        <p:spPr>
          <a:xfrm>
            <a:off x="1" y="2121408"/>
            <a:ext cx="3044952" cy="1764792"/>
          </a:xfrm>
          <a:prstGeom prst="rect">
            <a:avLst/>
          </a:prstGeom>
          <a:noFill/>
        </p:spPr>
        <p:txBody>
          <a:bodyPr wrap="square">
            <a:spAutoFit/>
          </a:bodyPr>
          <a:lstStyle/>
          <a:p>
            <a:r>
              <a:rPr sz="1800" i="1"/>
              <a:t>If biodiversity is very low, an ecosystem might…</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S8020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5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ecosystem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ecosystem</a:t>
            </a:r>
            <a:r>
              <a:t> is…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12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organism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organism</a:t>
            </a:r>
            <a:r>
              <a:t> is…
</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might </a:t>
            </a:r>
            <a:r>
              <a:rPr b="1" sz="2000">
                <a:solidFill>
                  <a:srgbClr val="7030A0"/>
                </a:solidFill>
              </a:rPr>
              <a:t>organisms</a:t>
            </a:r>
            <a:r>
              <a:rPr b="1" sz="2000"/>
              <a:t> living in a biodiverse </a:t>
            </a:r>
            <a:r>
              <a:rPr b="1" sz="2000">
                <a:solidFill>
                  <a:srgbClr val="7030A0"/>
                </a:solidFill>
              </a:rPr>
              <a:t>ecosystem</a:t>
            </a:r>
            <a:r>
              <a:rPr b="1" sz="2000"/>
              <a:t> be healthier than a less biodiverse </a:t>
            </a:r>
            <a:r>
              <a:rPr b="1" sz="2000">
                <a:solidFill>
                  <a:srgbClr val="7030A0"/>
                </a:solidFill>
              </a:rPr>
              <a:t>ecosystem</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Organisms living in a biodiverse </a:t>
            </a:r>
            <a:r>
              <a:rPr b="1" sz="2000" i="1">
                <a:solidFill>
                  <a:srgbClr val="7030A0"/>
                </a:solidFill>
              </a:rPr>
              <a:t>ecosystem</a:t>
            </a:r>
            <a:r>
              <a:rPr i="1"/>
              <a:t> might be healthier than </a:t>
            </a:r>
            <a:r>
              <a:rPr b="1" sz="2000" i="1">
                <a:solidFill>
                  <a:srgbClr val="7030A0"/>
                </a:solidFill>
              </a:rPr>
              <a:t>organisms</a:t>
            </a:r>
            <a:r>
              <a:rPr i="1"/>
              <a:t> in a less biodiverse </a:t>
            </a:r>
            <a:r>
              <a:rPr b="1" sz="2000" i="1">
                <a:solidFill>
                  <a:srgbClr val="7030A0"/>
                </a:solidFill>
              </a:rPr>
              <a:t>ecosystem</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802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826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805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8124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2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might </a:t>
            </a:r>
            <a:r>
              <a:rPr b="1">
                <a:solidFill>
                  <a:srgbClr val="7030A0"/>
                </a:solidFill>
              </a:rPr>
              <a:t>organisms</a:t>
            </a:r>
            <a:r>
              <a:t> living in a biodiverse </a:t>
            </a:r>
            <a:r>
              <a:rPr b="1">
                <a:solidFill>
                  <a:srgbClr val="7030A0"/>
                </a:solidFill>
              </a:rPr>
              <a:t>ecosystem</a:t>
            </a:r>
            <a:r>
              <a:t> be healthier than a less biodiverse </a:t>
            </a:r>
            <a:r>
              <a:rPr b="1">
                <a:solidFill>
                  <a:srgbClr val="7030A0"/>
                </a:solidFill>
              </a:rPr>
              <a:t>ecosystem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Organisms living in a biodiverse </a:t>
            </a:r>
            <a:r>
              <a:rPr b="1">
                <a:solidFill>
                  <a:srgbClr val="7030A0"/>
                </a:solidFill>
              </a:rPr>
              <a:t>ecosystem</a:t>
            </a:r>
            <a:r>
              <a:t> might be healthier than </a:t>
            </a:r>
            <a:r>
              <a:rPr b="1">
                <a:solidFill>
                  <a:srgbClr val="7030A0"/>
                </a:solidFill>
              </a:rPr>
              <a:t>organisms</a:t>
            </a:r>
            <a:r>
              <a:t> in a less biodiverse </a:t>
            </a:r>
            <a:r>
              <a:rPr b="1">
                <a:solidFill>
                  <a:srgbClr val="7030A0"/>
                </a:solidFill>
              </a:rPr>
              <a:t>ecosystem</a:t>
            </a:r>
            <a:r>
              <a:t> because…</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biodiversity</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biodiversity</a:t>
            </a: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biodiversity</a:t>
            </a:r>
            <a:r>
              <a:rPr sz="2000"/>
              <a:t>
• My visual is…
• It relates to what I’ve learned about </a:t>
            </a:r>
            <a:r>
              <a:rPr b="1" sz="2000">
                <a:solidFill>
                  <a:srgbClr val="7030A0"/>
                </a:solidFill>
              </a:rPr>
              <a:t>biodiversity</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biodiversity</a:t>
            </a: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biodiversity.</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02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02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biodiversity</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8260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8057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8124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biodiversity...</a:t>
            </a:r>
            <a:r>
              <a:rPr i="1"/>
              <a:t>
From this visual, I can infer… </a:t>
            </a:r>
            <a:r>
              <a:rPr i="0"/>
              <a:t>(use </a:t>
            </a:r>
            <a:r>
              <a:rPr b="1">
                <a:solidFill>
                  <a:srgbClr val="7030A0"/>
                </a:solidFill>
              </a:rPr>
              <a:t>biodiversity</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biodiversity</a:t>
            </a:r>
            <a:r>
              <a:t>.
Include 3-5 other vocabulary words in your paragraph. You may include the following stems:​
</a:t>
            </a:r>
            <a:r>
              <a:rPr i="1"/>
              <a:t>•   </a:t>
            </a:r>
            <a:r>
              <a:rPr i="1" b="1">
                <a:solidFill>
                  <a:srgbClr val="7030A0"/>
                </a:solidFill>
              </a:rPr>
              <a:t>Biodiversity</a:t>
            </a:r>
            <a:r>
              <a:rPr i="1"/>
              <a:t> is…
</a:t>
            </a:r>
            <a:r>
              <a:rPr i="1"/>
              <a:t>•   </a:t>
            </a:r>
            <a:r>
              <a:rPr i="1" b="1">
                <a:solidFill>
                  <a:srgbClr val="7030A0"/>
                </a:solidFill>
              </a:rPr>
              <a:t>Biodiversity</a:t>
            </a:r>
            <a:r>
              <a:rPr i="1"/>
              <a:t> is related to </a:t>
            </a:r>
            <a:r>
              <a:rPr i="1" b="1">
                <a:solidFill>
                  <a:srgbClr val="7030A0"/>
                </a:solidFill>
              </a:rPr>
              <a:t>stability</a:t>
            </a:r>
            <a:r>
              <a:rPr i="1"/>
              <a:t> because…
</a:t>
            </a:r>
            <a:r>
              <a:rPr i="1"/>
              <a:t>•   Organisms living in a biodiverse </a:t>
            </a:r>
            <a:r>
              <a:rPr i="1" b="1">
                <a:solidFill>
                  <a:srgbClr val="7030A0"/>
                </a:solidFill>
              </a:rPr>
              <a:t>ecosystem</a:t>
            </a:r>
            <a:r>
              <a:rPr i="1"/>
              <a:t> might be healthier than </a:t>
            </a:r>
            <a:r>
              <a:rPr i="1" b="1">
                <a:solidFill>
                  <a:srgbClr val="7030A0"/>
                </a:solidFill>
              </a:rPr>
              <a:t>organisms</a:t>
            </a:r>
            <a:r>
              <a:rPr i="1"/>
              <a:t> in a less biodiverse </a:t>
            </a:r>
            <a:r>
              <a:rPr i="1" b="1">
                <a:solidFill>
                  <a:srgbClr val="7030A0"/>
                </a:solidFill>
              </a:rPr>
              <a:t>ecosystem</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802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109728" y="155448"/>
            <a:ext cx="5385816" cy="585216"/>
          </a:xfrm>
          <a:prstGeom prst="rect">
            <a:avLst/>
          </a:prstGeom>
          <a:noFill/>
        </p:spPr>
        <p:txBody>
          <a:bodyPr wrap="none">
            <a:spAutoFit/>
          </a:bodyPr>
          <a:lstStyle/>
          <a:p>
            <a:pPr>
              <a:defRPr sz="3200" b="1"/>
            </a:pPr>
            <a:r>
              <a:t>Today’s Focus: </a:t>
            </a:r>
            <a:r>
              <a:rPr>
                <a:solidFill>
                  <a:srgbClr val="7030A0"/>
                </a:solidFill>
              </a:rPr>
              <a:t>biodiversity</a:t>
            </a:r>
          </a:p>
        </p:txBody>
      </p:sp>
      <p:sp>
        <p:nvSpPr>
          <p:cNvPr id="4" name="TextBox 3"/>
          <p:cNvSpPr txBox="1"/>
          <p:nvPr/>
        </p:nvSpPr>
        <p:spPr>
          <a:xfrm>
            <a:off x="155448" y="841248"/>
            <a:ext cx="5111496" cy="585216"/>
          </a:xfrm>
          <a:prstGeom prst="rect">
            <a:avLst/>
          </a:prstGeom>
          <a:noFill/>
        </p:spPr>
        <p:txBody>
          <a:bodyPr wrap="square">
            <a:spAutoFit/>
          </a:bodyPr>
          <a:lstStyle/>
          <a:p>
            <a:pPr>
              <a:defRPr sz="3200" b="1" u="sng"/>
            </a:pPr>
            <a:r>
              <a:t>Content Objective</a:t>
            </a:r>
          </a:p>
        </p:txBody>
      </p:sp>
      <p:sp>
        <p:nvSpPr>
          <p:cNvPr id="5" name="TextBox 4"/>
          <p:cNvSpPr txBox="1"/>
          <p:nvPr/>
        </p:nvSpPr>
        <p:spPr>
          <a:xfrm>
            <a:off x="109728" y="3108960"/>
            <a:ext cx="4197096" cy="585216"/>
          </a:xfrm>
          <a:prstGeom prst="rect">
            <a:avLst/>
          </a:prstGeom>
          <a:noFill/>
        </p:spPr>
        <p:txBody>
          <a:bodyPr wrap="none">
            <a:spAutoFit/>
          </a:bodyPr>
          <a:lstStyle/>
          <a:p>
            <a:pPr>
              <a:defRPr sz="3200" b="1" u="sng"/>
            </a:pPr>
            <a:r>
              <a:t>Language Objective</a:t>
            </a:r>
          </a:p>
        </p:txBody>
      </p:sp>
      <p:sp>
        <p:nvSpPr>
          <p:cNvPr id="6" name="TextBox 5"/>
          <p:cNvSpPr txBox="1"/>
          <p:nvPr/>
        </p:nvSpPr>
        <p:spPr>
          <a:xfrm>
            <a:off x="155448" y="2926080"/>
            <a:ext cx="6355080" cy="2304288"/>
          </a:xfrm>
          <a:prstGeom prst="rect">
            <a:avLst/>
          </a:prstGeom>
          <a:noFill/>
        </p:spPr>
        <p:txBody>
          <a:bodyPr wrap="square" anchor="ctr">
            <a:spAutoFit/>
          </a:bodyPr>
          <a:lstStyle/>
          <a:p>
            <a:pPr algn="l"/>
            <a:r>
              <a:rPr b="0" i="0" sz="2400"/>
              <a:t>In complete sentences, I can answer this question using the vocabulary words to the right:</a:t>
            </a:r>
          </a:p>
        </p:txBody>
      </p:sp>
      <p:sp>
        <p:nvSpPr>
          <p:cNvPr id="7" name="TextBox 6"/>
          <p:cNvSpPr txBox="1"/>
          <p:nvPr/>
        </p:nvSpPr>
        <p:spPr>
          <a:xfrm>
            <a:off x="155448" y="4663440"/>
            <a:ext cx="5751576" cy="4663440"/>
          </a:xfrm>
          <a:prstGeom prst="rect">
            <a:avLst/>
          </a:prstGeom>
          <a:noFill/>
        </p:spPr>
        <p:txBody>
          <a:bodyPr wrap="square">
            <a:spAutoFit/>
          </a:bodyPr>
          <a:lstStyle/>
          <a:p>
            <a:r>
              <a:t>Why might </a:t>
            </a:r>
            <a:r>
              <a:rPr b="1" sz="1800">
                <a:solidFill>
                  <a:srgbClr val="7030A0"/>
                </a:solidFill>
              </a:rPr>
              <a:t>organisms</a:t>
            </a:r>
            <a:r>
              <a:t> living in a biodiverse </a:t>
            </a:r>
            <a:r>
              <a:rPr b="1" sz="1800">
                <a:solidFill>
                  <a:srgbClr val="7030A0"/>
                </a:solidFill>
              </a:rPr>
              <a:t>ecosystem</a:t>
            </a:r>
            <a:r>
              <a:t> be healthier than a less biodiverse </a:t>
            </a:r>
            <a:r>
              <a:rPr b="1" sz="1800">
                <a:solidFill>
                  <a:srgbClr val="7030A0"/>
                </a:solidFill>
              </a:rPr>
              <a:t>ecosystem</a:t>
            </a:r>
            <a:r>
              <a:t>?</a:t>
            </a:r>
          </a:p>
        </p:txBody>
      </p:sp>
      <p:sp>
        <p:nvSpPr>
          <p:cNvPr id="8" name="TextBox 7"/>
          <p:cNvSpPr txBox="1"/>
          <p:nvPr/>
        </p:nvSpPr>
        <p:spPr>
          <a:xfrm>
            <a:off x="155448" y="5605272"/>
            <a:ext cx="5751576" cy="4663440"/>
          </a:xfrm>
          <a:prstGeom prst="rect">
            <a:avLst/>
          </a:prstGeom>
          <a:noFill/>
        </p:spPr>
        <p:txBody>
          <a:bodyPr wrap="square">
            <a:spAutoFit/>
          </a:bodyPr>
          <a:lstStyle/>
          <a:p>
            <a:r>
              <a:rPr i="1"/>
              <a:t>Organisms living in a biodiverse </a:t>
            </a:r>
            <a:r>
              <a:rPr b="1" sz="1800" i="1">
                <a:solidFill>
                  <a:srgbClr val="7030A0"/>
                </a:solidFill>
              </a:rPr>
              <a:t>ecosystem</a:t>
            </a:r>
            <a:r>
              <a:rPr i="1"/>
              <a:t> might be healthier than </a:t>
            </a:r>
            <a:r>
              <a:rPr b="1" sz="1800" i="1">
                <a:solidFill>
                  <a:srgbClr val="7030A0"/>
                </a:solidFill>
              </a:rPr>
              <a:t>organisms</a:t>
            </a:r>
            <a:r>
              <a:rPr i="1"/>
              <a:t> in a less biodiverse </a:t>
            </a:r>
            <a:r>
              <a:rPr b="1" sz="1800" i="1">
                <a:solidFill>
                  <a:srgbClr val="7030A0"/>
                </a:solidFill>
              </a:rPr>
              <a:t>ecosystem</a:t>
            </a:r>
            <a:r>
              <a:rPr i="1"/>
              <a:t> because…</a:t>
            </a:r>
          </a:p>
        </p:txBody>
      </p:sp>
      <p:sp>
        <p:nvSpPr>
          <p:cNvPr id="9" name="TextBox 8"/>
          <p:cNvSpPr txBox="1"/>
          <p:nvPr/>
        </p:nvSpPr>
        <p:spPr>
          <a:xfrm>
            <a:off x="155448" y="1371600"/>
            <a:ext cx="5486400" cy="1197864"/>
          </a:xfrm>
          <a:prstGeom prst="rect">
            <a:avLst/>
          </a:prstGeom>
          <a:noFill/>
        </p:spPr>
        <p:txBody>
          <a:bodyPr wrap="square">
            <a:spAutoFit/>
          </a:bodyPr>
          <a:lstStyle/>
          <a:p/>
          <a:p>
            <a:r>
              <a:rPr sz="2400" i="0"/>
              <a:t>We can describe how biodiversity contributes to the stability and sustainability of an ecosystem and the health of the organisms within the ecosystem.</a:t>
            </a:r>
          </a:p>
        </p:txBody>
      </p:sp>
      <p:pic>
        <p:nvPicPr>
          <p:cNvPr id="10" name="Picture 9" descr="se_b.png"/>
          <p:cNvPicPr>
            <a:picLocks noChangeAspect="1"/>
          </p:cNvPicPr>
          <p:nvPr/>
        </p:nvPicPr>
        <p:blipFill>
          <a:blip r:embed="rId3"/>
          <a:stretch>
            <a:fillRect/>
          </a:stretch>
        </p:blipFill>
        <p:spPr>
          <a:xfrm>
            <a:off x="8476488" y="6547104"/>
            <a:ext cx="577378" cy="310896"/>
          </a:xfrm>
          <a:prstGeom prst="rect">
            <a:avLst/>
          </a:prstGeom>
        </p:spPr>
      </p:pic>
      <p:pic>
        <p:nvPicPr>
          <p:cNvPr id="11" name="Picture 10" descr="S8020w.png"/>
          <p:cNvPicPr>
            <a:picLocks noChangeAspect="1"/>
          </p:cNvPicPr>
          <p:nvPr/>
        </p:nvPicPr>
        <p:blipFill>
          <a:blip r:embed="rId4"/>
          <a:stretch>
            <a:fillRect/>
          </a:stretch>
        </p:blipFill>
        <p:spPr>
          <a:xfrm>
            <a:off x="9144000" y="0"/>
            <a:ext cx="3054096" cy="2286000"/>
          </a:xfrm>
          <a:prstGeom prst="rect">
            <a:avLst/>
          </a:prstGeom>
        </p:spPr>
      </p:pic>
      <p:pic>
        <p:nvPicPr>
          <p:cNvPr id="12" name="Picture 11" descr="S8260w.png"/>
          <p:cNvPicPr>
            <a:picLocks noChangeAspect="1"/>
          </p:cNvPicPr>
          <p:nvPr/>
        </p:nvPicPr>
        <p:blipFill>
          <a:blip r:embed="rId5"/>
          <a:stretch>
            <a:fillRect/>
          </a:stretch>
        </p:blipFill>
        <p:spPr>
          <a:xfrm>
            <a:off x="9144000" y="2286000"/>
            <a:ext cx="3054096" cy="2286000"/>
          </a:xfrm>
          <a:prstGeom prst="rect">
            <a:avLst/>
          </a:prstGeom>
        </p:spPr>
      </p:pic>
      <p:pic>
        <p:nvPicPr>
          <p:cNvPr id="13" name="Picture 12" descr="S8057w.png"/>
          <p:cNvPicPr>
            <a:picLocks noChangeAspect="1"/>
          </p:cNvPicPr>
          <p:nvPr/>
        </p:nvPicPr>
        <p:blipFill>
          <a:blip r:embed="rId6"/>
          <a:stretch>
            <a:fillRect/>
          </a:stretch>
        </p:blipFill>
        <p:spPr>
          <a:xfrm>
            <a:off x="9144000" y="4572000"/>
            <a:ext cx="3054096" cy="2286000"/>
          </a:xfrm>
          <a:prstGeom prst="rect">
            <a:avLst/>
          </a:prstGeom>
        </p:spPr>
      </p:pic>
      <p:pic>
        <p:nvPicPr>
          <p:cNvPr id="14" name="Picture 13" descr="S8124w.png"/>
          <p:cNvPicPr>
            <a:picLocks noChangeAspect="1"/>
          </p:cNvPicPr>
          <p:nvPr/>
        </p:nvPicPr>
        <p:blipFill>
          <a:blip r:embed="rId7"/>
          <a:stretch>
            <a:fillRect/>
          </a:stretch>
        </p:blipFill>
        <p:spPr>
          <a:xfrm>
            <a:off x="6089904" y="9144"/>
            <a:ext cx="3054096" cy="2286000"/>
          </a:xfrm>
          <a:prstGeom prst="rect">
            <a:avLst/>
          </a:prstGeom>
        </p:spPr>
      </p:pic>
      <p:pic>
        <p:nvPicPr>
          <p:cNvPr id="15" name="Picture 14" descr="pacman.png"/>
          <p:cNvPicPr>
            <a:picLocks noChangeAspect="1"/>
          </p:cNvPicPr>
          <p:nvPr/>
        </p:nvPicPr>
        <p:blipFill>
          <a:blip r:embed="rId8"/>
          <a:stretch>
            <a:fillRect/>
          </a:stretch>
        </p:blipFill>
        <p:spPr>
          <a:xfrm>
            <a:off x="7662672" y="5833872"/>
            <a:ext cx="1197864" cy="694944"/>
          </a:xfrm>
          <a:prstGeom prst="rect">
            <a:avLst/>
          </a:prstGeom>
        </p:spPr>
      </p:pic>
      <p:pic>
        <p:nvPicPr>
          <p:cNvPr id="16" name="Picture 15" descr="bracket.png"/>
          <p:cNvPicPr>
            <a:picLocks noChangeAspect="1"/>
          </p:cNvPicPr>
          <p:nvPr/>
        </p:nvPicPr>
        <p:blipFill>
          <a:blip r:embed="rId9"/>
          <a:stretch>
            <a:fillRect/>
          </a:stretch>
        </p:blipFill>
        <p:spPr>
          <a:xfrm>
            <a:off x="6190488" y="5797296"/>
            <a:ext cx="969264" cy="758952"/>
          </a:xfrm>
          <a:prstGeom prst="rect">
            <a:avLst/>
          </a:prstGeom>
        </p:spPr>
      </p:pic>
      <p:pic>
        <p:nvPicPr>
          <p:cNvPr id="17" name="Picture 16" descr="noun-write-1439720.png"/>
          <p:cNvPicPr>
            <a:picLocks noChangeAspect="1"/>
          </p:cNvPicPr>
          <p:nvPr/>
        </p:nvPicPr>
        <p:blipFill>
          <a:blip r:embed="rId10"/>
          <a:stretch>
            <a:fillRect/>
          </a:stretch>
        </p:blipFill>
        <p:spPr>
          <a:xfrm>
            <a:off x="6364224" y="5833872"/>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might </a:t>
            </a:r>
            <a:r>
              <a:rPr b="1" sz="2800">
                <a:solidFill>
                  <a:srgbClr val="7030A0"/>
                </a:solidFill>
              </a:rPr>
              <a:t>organisms</a:t>
            </a:r>
            <a:r>
              <a:rPr b="1" sz="2800"/>
              <a:t> living in a biodiverse </a:t>
            </a:r>
            <a:r>
              <a:rPr b="1" sz="2800">
                <a:solidFill>
                  <a:srgbClr val="7030A0"/>
                </a:solidFill>
              </a:rPr>
              <a:t>ecosystem</a:t>
            </a:r>
            <a:r>
              <a:rPr b="1" sz="2800"/>
              <a:t> be healthier than a less biodiverse </a:t>
            </a:r>
            <a:r>
              <a:rPr b="1" sz="2800">
                <a:solidFill>
                  <a:srgbClr val="7030A0"/>
                </a:solidFill>
              </a:rPr>
              <a:t>ecosystem</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802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826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805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8124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2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26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5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