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hyperlink" Target="https://thevisualnonglossary.com/admn/cd_interface/docs_generate/download_reading.php?file=Reading%20Passage_densedensity_S5029.docx" TargetMode="Externa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6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mass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Mass</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506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502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density</a:t>
            </a:r>
            <a:r>
              <a:t> related to </a:t>
            </a:r>
            <a:r>
              <a:rPr b="1">
                <a:solidFill>
                  <a:srgbClr val="7030A0"/>
                </a:solidFill>
              </a:rPr>
              <a:t>mass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Density</a:t>
            </a:r>
            <a:r>
              <a:t> is related to </a:t>
            </a:r>
            <a:r>
              <a:rPr b="1">
                <a:solidFill>
                  <a:srgbClr val="7030A0"/>
                </a:solidFill>
              </a:rPr>
              <a:t>mass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understand how </a:t>
            </a:r>
            <a:r>
              <a:rPr sz="1800" b="1" i="0">
                <a:solidFill>
                  <a:srgbClr val="7030A0"/>
                </a:solidFill>
              </a:rPr>
              <a:t>density</a:t>
            </a:r>
            <a:r>
              <a:rPr sz="1800" i="0"/>
              <a:t> helps us compare and contrast different types of </a:t>
            </a:r>
            <a:r>
              <a:rPr sz="1800" b="1" i="0">
                <a:solidFill>
                  <a:srgbClr val="7030A0"/>
                </a:solidFill>
              </a:rPr>
              <a:t>matter</a:t>
            </a:r>
            <a:r>
              <a:rPr sz="1800" i="0"/>
              <a: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r>
              <a:rPr sz="1800" i="0"/>
              <a:t>As you read, use the PAT List to guide your thinking. Make a note anywhere you see
</a:t>
            </a:r>
          </a:p>
          <a:p>
            <a:r>
              <a:rPr i="0"/>
              <a:t>• </a:t>
            </a:r>
            <a:r>
              <a:rPr sz="1800" i="0"/>
              <a:t>Examples that show when something sinks or floats</a:t>
            </a:r>
          </a:p>
          <a:p>
            <a:r>
              <a:rPr i="0"/>
              <a:t>• </a:t>
            </a:r>
            <a:r>
              <a:rPr sz="1800" i="0"/>
              <a:t>How the </a:t>
            </a:r>
            <a:r>
              <a:rPr sz="1800" b="1" i="0">
                <a:solidFill>
                  <a:srgbClr val="7030A0"/>
                </a:solidFill>
              </a:rPr>
              <a:t>particles</a:t>
            </a:r>
            <a:r>
              <a:rPr sz="1800" i="0"/>
              <a:t> affect the </a:t>
            </a:r>
            <a:r>
              <a:rPr sz="1800" b="1" i="0">
                <a:solidFill>
                  <a:srgbClr val="7030A0"/>
                </a:solidFill>
              </a:rPr>
              <a:t>density</a:t>
            </a:r>
          </a:p>
          <a:p>
            <a:r>
              <a:rPr i="0"/>
              <a:t>• </a:t>
            </a:r>
            <a:r>
              <a:rPr sz="1800" i="0"/>
              <a:t>How </a:t>
            </a:r>
            <a:r>
              <a:rPr sz="1800" b="1" i="0">
                <a:solidFill>
                  <a:srgbClr val="7030A0"/>
                </a:solidFill>
              </a:rPr>
              <a:t>relative density</a:t>
            </a:r>
            <a:r>
              <a:rPr sz="1800" i="0"/>
              <a:t> of </a:t>
            </a:r>
            <a:r>
              <a:rPr sz="1800" b="1" i="0">
                <a:solidFill>
                  <a:srgbClr val="7030A0"/>
                </a:solidFill>
              </a:rPr>
              <a:t>matter</a:t>
            </a:r>
            <a:r>
              <a:rPr sz="1800" i="0"/>
              <a:t> can be determined</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can comparing objects in water help you figure out their </a:t>
            </a:r>
            <a:r>
              <a:rPr sz="1800" b="1" i="0">
                <a:solidFill>
                  <a:srgbClr val="7030A0"/>
                </a:solidFill>
              </a:rPr>
              <a:t>relative density</a:t>
            </a:r>
            <a:r>
              <a:rPr sz="1800" i="0"/>
              <a:t>?</a:t>
            </a:r>
          </a:p>
        </p:txBody>
      </p:sp>
      <p:sp>
        <p:nvSpPr>
          <p:cNvPr id="4" name="TextBox 3"/>
          <p:cNvSpPr txBox="1"/>
          <p:nvPr/>
        </p:nvSpPr>
        <p:spPr>
          <a:xfrm>
            <a:off x="1" y="2121408"/>
            <a:ext cx="3044952" cy="1764792"/>
          </a:xfrm>
          <a:prstGeom prst="rect">
            <a:avLst/>
          </a:prstGeom>
          <a:noFill/>
        </p:spPr>
        <p:txBody>
          <a:bodyPr wrap="square">
            <a:spAutoFit/>
          </a:bodyPr>
          <a:lstStyle/>
          <a:p>
            <a:r>
              <a:rPr sz="1800" i="1"/>
              <a:t>Comparing objects in water helps me figure out their </a:t>
            </a:r>
            <a:r>
              <a:rPr sz="1800" b="1" i="1">
                <a:solidFill>
                  <a:srgbClr val="7030A0"/>
                </a:solidFill>
              </a:rPr>
              <a:t>relative density</a:t>
            </a:r>
            <a:r>
              <a:rPr sz="1800" i="1"/>
              <a:t>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5029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is it more important to know the relative </a:t>
            </a:r>
            <a:r>
              <a:rPr b="1" sz="2000">
                <a:solidFill>
                  <a:srgbClr val="7030A0"/>
                </a:solidFill>
              </a:rPr>
              <a:t>density</a:t>
            </a:r>
            <a:r>
              <a:rPr b="1" sz="2000"/>
              <a:t> of matter?</a:t>
            </a:r>
          </a:p>
        </p:txBody>
      </p:sp>
      <p:sp>
        <p:nvSpPr>
          <p:cNvPr id="5" name="TextBox 4"/>
          <p:cNvSpPr txBox="1"/>
          <p:nvPr/>
        </p:nvSpPr>
        <p:spPr>
          <a:xfrm>
            <a:off x="0" y="1490472"/>
            <a:ext cx="5751576" cy="923544"/>
          </a:xfrm>
          <a:prstGeom prst="rect">
            <a:avLst/>
          </a:prstGeom>
          <a:noFill/>
        </p:spPr>
        <p:txBody>
          <a:bodyPr wrap="square">
            <a:spAutoFit/>
          </a:bodyPr>
          <a:lstStyle/>
          <a:p>
            <a:r>
              <a:rPr i="1"/>
              <a:t>It is important to know the relative </a:t>
            </a:r>
            <a:r>
              <a:rPr b="1" sz="2000" i="1">
                <a:solidFill>
                  <a:srgbClr val="7030A0"/>
                </a:solidFill>
              </a:rPr>
              <a:t>density</a:t>
            </a:r>
            <a:r>
              <a:rPr i="1"/>
              <a:t> of matter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502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6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2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is it more important to know the relative </a:t>
            </a:r>
            <a:r>
              <a:rPr b="1">
                <a:solidFill>
                  <a:srgbClr val="7030A0"/>
                </a:solidFill>
              </a:rPr>
              <a:t>density</a:t>
            </a:r>
            <a:r>
              <a:t> of matter?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It is important to know the relative </a:t>
            </a:r>
            <a:r>
              <a:rPr b="1">
                <a:solidFill>
                  <a:srgbClr val="7030A0"/>
                </a:solidFill>
              </a:rPr>
              <a:t>density</a:t>
            </a:r>
            <a:r>
              <a:t> of matter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dense/density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dense/density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dense/density</a:t>
            </a:r>
            <a:r>
              <a:rPr sz="2000"/>
              <a:t>
• My visual is…
• It relates to what I’ve learned about </a:t>
            </a:r>
            <a:r>
              <a:rPr b="1" sz="2000">
                <a:solidFill>
                  <a:srgbClr val="7030A0"/>
                </a:solidFill>
              </a:rPr>
              <a:t>dense/density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dense/density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dense/density.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dense/density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506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dense/density...</a:t>
            </a:r>
            <a:r>
              <a:rPr i="1"/>
              <a:t>
From this visual, I can infer… </a:t>
            </a:r>
            <a:r>
              <a:rPr i="0"/>
              <a:t>(use </a:t>
            </a:r>
            <a:r>
              <a:rPr b="1">
                <a:solidFill>
                  <a:srgbClr val="7030A0"/>
                </a:solidFill>
              </a:rPr>
              <a:t>dense/density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dense/density</a:t>
            </a:r>
            <a:r>
              <a:t>.
Include 3-5 other vocabulary words in your paragraph. You may include the following stems:​
</a:t>
            </a:r>
            <a:r>
              <a:rPr i="1"/>
              <a:t>•   If something is more </a:t>
            </a:r>
            <a:r>
              <a:rPr i="1" b="1">
                <a:solidFill>
                  <a:srgbClr val="7030A0"/>
                </a:solidFill>
              </a:rPr>
              <a:t>dense</a:t>
            </a:r>
            <a:r>
              <a:rPr i="1"/>
              <a:t>, …​ If something is less </a:t>
            </a:r>
            <a:r>
              <a:rPr i="1" b="1">
                <a:solidFill>
                  <a:srgbClr val="7030A0"/>
                </a:solidFill>
              </a:rPr>
              <a:t>dense</a:t>
            </a:r>
            <a:r>
              <a:rPr i="1"/>
              <a:t>, …
</a:t>
            </a:r>
            <a:r>
              <a:rPr i="1"/>
              <a:t>•   </a:t>
            </a:r>
            <a:r>
              <a:rPr i="1" b="1">
                <a:solidFill>
                  <a:srgbClr val="7030A0"/>
                </a:solidFill>
              </a:rPr>
              <a:t>Density</a:t>
            </a:r>
            <a:r>
              <a:rPr i="1"/>
              <a:t> is related to </a:t>
            </a:r>
            <a:r>
              <a:rPr i="1" b="1">
                <a:solidFill>
                  <a:srgbClr val="7030A0"/>
                </a:solidFill>
              </a:rPr>
              <a:t>mass</a:t>
            </a:r>
            <a:r>
              <a:rPr i="1"/>
              <a:t> because…
</a:t>
            </a:r>
            <a:r>
              <a:rPr i="1"/>
              <a:t>•   It is important to know the relative </a:t>
            </a:r>
            <a:r>
              <a:rPr i="1" b="1">
                <a:solidFill>
                  <a:srgbClr val="7030A0"/>
                </a:solidFill>
              </a:rPr>
              <a:t>density</a:t>
            </a:r>
            <a:r>
              <a:rPr i="1"/>
              <a:t> of matter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502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dense/density</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Why is it more important to know the relative </a:t>
            </a:r>
            <a:r>
              <a:rPr b="1" sz="1800">
                <a:solidFill>
                  <a:srgbClr val="7030A0"/>
                </a:solidFill>
              </a:rPr>
              <a:t>density</a:t>
            </a:r>
            <a:r>
              <a:t> of matter?</a:t>
            </a:r>
          </a:p>
        </p:txBody>
      </p:sp>
      <p:sp>
        <p:nvSpPr>
          <p:cNvPr id="8" name="TextBox 7"/>
          <p:cNvSpPr txBox="1"/>
          <p:nvPr/>
        </p:nvSpPr>
        <p:spPr>
          <a:xfrm>
            <a:off x="155448" y="5605272"/>
            <a:ext cx="5751576" cy="4663440"/>
          </a:xfrm>
          <a:prstGeom prst="rect">
            <a:avLst/>
          </a:prstGeom>
          <a:noFill/>
        </p:spPr>
        <p:txBody>
          <a:bodyPr wrap="square">
            <a:spAutoFit/>
          </a:bodyPr>
          <a:lstStyle/>
          <a:p>
            <a:r>
              <a:rPr i="1"/>
              <a:t>It is important to know the relative </a:t>
            </a:r>
            <a:r>
              <a:rPr b="1" sz="1800" i="1">
                <a:solidFill>
                  <a:srgbClr val="7030A0"/>
                </a:solidFill>
              </a:rPr>
              <a:t>density</a:t>
            </a:r>
            <a:r>
              <a:rPr i="1"/>
              <a:t> of matter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compare and contrast </a:t>
            </a:r>
            <a:r>
              <a:rPr sz="2400" b="1" i="0">
                <a:solidFill>
                  <a:srgbClr val="7030A0"/>
                </a:solidFill>
              </a:rPr>
              <a:t>matter</a:t>
            </a:r>
            <a:r>
              <a:rPr sz="2400" i="0"/>
              <a:t> using relative </a:t>
            </a:r>
            <a:r>
              <a:rPr sz="2400" b="1" i="0">
                <a:solidFill>
                  <a:srgbClr val="7030A0"/>
                </a:solidFill>
              </a:rPr>
              <a:t>density</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5029w.png"/>
          <p:cNvPicPr>
            <a:picLocks noChangeAspect="1"/>
          </p:cNvPicPr>
          <p:nvPr/>
        </p:nvPicPr>
        <p:blipFill>
          <a:blip r:embed="rId4"/>
          <a:stretch>
            <a:fillRect/>
          </a:stretch>
        </p:blipFill>
        <p:spPr>
          <a:xfrm>
            <a:off x="9144000" y="1133856"/>
            <a:ext cx="3054096" cy="2286000"/>
          </a:xfrm>
          <a:prstGeom prst="rect">
            <a:avLst/>
          </a:prstGeom>
        </p:spPr>
      </p:pic>
      <p:pic>
        <p:nvPicPr>
          <p:cNvPr id="12" name="Picture 11" descr="S5069w.png"/>
          <p:cNvPicPr>
            <a:picLocks noChangeAspect="1"/>
          </p:cNvPicPr>
          <p:nvPr/>
        </p:nvPicPr>
        <p:blipFill>
          <a:blip r:embed="rId5"/>
          <a:stretch>
            <a:fillRect/>
          </a:stretch>
        </p:blipFill>
        <p:spPr>
          <a:xfrm>
            <a:off x="9144000" y="3438144"/>
            <a:ext cx="3054096" cy="2286000"/>
          </a:xfrm>
          <a:prstGeom prst="rect">
            <a:avLst/>
          </a:prstGeom>
        </p:spPr>
      </p:pic>
      <p:pic>
        <p:nvPicPr>
          <p:cNvPr id="13" name="Picture 12" descr="pacman.png"/>
          <p:cNvPicPr>
            <a:picLocks noChangeAspect="1"/>
          </p:cNvPicPr>
          <p:nvPr/>
        </p:nvPicPr>
        <p:blipFill>
          <a:blip r:embed="rId6"/>
          <a:stretch>
            <a:fillRect/>
          </a:stretch>
        </p:blipFill>
        <p:spPr>
          <a:xfrm>
            <a:off x="7662672" y="5833872"/>
            <a:ext cx="1197864" cy="694944"/>
          </a:xfrm>
          <a:prstGeom prst="rect">
            <a:avLst/>
          </a:prstGeom>
        </p:spPr>
      </p:pic>
      <p:pic>
        <p:nvPicPr>
          <p:cNvPr id="14" name="Picture 13" descr="bracket.png"/>
          <p:cNvPicPr>
            <a:picLocks noChangeAspect="1"/>
          </p:cNvPicPr>
          <p:nvPr/>
        </p:nvPicPr>
        <p:blipFill>
          <a:blip r:embed="rId7"/>
          <a:stretch>
            <a:fillRect/>
          </a:stretch>
        </p:blipFill>
        <p:spPr>
          <a:xfrm>
            <a:off x="6190488" y="5797296"/>
            <a:ext cx="969264" cy="758952"/>
          </a:xfrm>
          <a:prstGeom prst="rect">
            <a:avLst/>
          </a:prstGeom>
        </p:spPr>
      </p:pic>
      <p:pic>
        <p:nvPicPr>
          <p:cNvPr id="15" name="Picture 14" descr="noun-write-1439720.png"/>
          <p:cNvPicPr>
            <a:picLocks noChangeAspect="1"/>
          </p:cNvPicPr>
          <p:nvPr/>
        </p:nvPicPr>
        <p:blipFill>
          <a:blip r:embed="rId8"/>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is it more important to know the relative </a:t>
            </a:r>
            <a:r>
              <a:rPr b="1" sz="2800">
                <a:solidFill>
                  <a:srgbClr val="7030A0"/>
                </a:solidFill>
              </a:rPr>
              <a:t>density</a:t>
            </a:r>
            <a:r>
              <a:rPr b="1" sz="2800"/>
              <a:t> of matter?</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502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6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6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502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it mean for something to be more or less </a:t>
            </a:r>
            <a:r>
              <a:rPr b="1">
                <a:solidFill>
                  <a:srgbClr val="7030A0"/>
                </a:solidFill>
              </a:rPr>
              <a:t>dense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If something is more </a:t>
            </a:r>
            <a:r>
              <a:rPr b="1">
                <a:solidFill>
                  <a:srgbClr val="7030A0"/>
                </a:solidFill>
              </a:rPr>
              <a:t>dense</a:t>
            </a:r>
            <a:r>
              <a:t>, …​ If something is less </a:t>
            </a:r>
            <a:r>
              <a:rPr b="1">
                <a:solidFill>
                  <a:srgbClr val="7030A0"/>
                </a:solidFill>
              </a:rPr>
              <a:t>dense</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