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order_of_operations_M6091.docx" TargetMode="Externa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7.xml"/><Relationship Id="rId8" Type="http://schemas.openxmlformats.org/officeDocument/2006/relationships/image" Target="../media/image63.pn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9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order of operations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order of operations</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5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expression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expression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5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9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order of operations</a:t>
            </a:r>
            <a:r>
              <a:t> related to an </a:t>
            </a:r>
            <a:r>
              <a:rPr b="1">
                <a:solidFill>
                  <a:srgbClr val="7030A0"/>
                </a:solidFill>
              </a:rPr>
              <a:t>expression</a:t>
            </a:r>
            <a:r>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order of operations</a:t>
            </a:r>
            <a:r>
              <a:t> is related to an </a:t>
            </a:r>
            <a:r>
              <a:rPr b="1">
                <a:solidFill>
                  <a:srgbClr val="7030A0"/>
                </a:solidFill>
              </a:rPr>
              <a:t>expression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5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expression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expression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5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9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order of operations</a:t>
            </a:r>
            <a:r>
              <a:t> related to an </a:t>
            </a:r>
            <a:r>
              <a:rPr b="1">
                <a:solidFill>
                  <a:srgbClr val="7030A0"/>
                </a:solidFill>
              </a:rPr>
              <a:t>expression</a:t>
            </a:r>
            <a:r>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order of operations</a:t>
            </a:r>
            <a:r>
              <a:t> is related to an </a:t>
            </a:r>
            <a:r>
              <a:rPr b="1">
                <a:solidFill>
                  <a:srgbClr val="7030A0"/>
                </a:solidFill>
              </a:rPr>
              <a:t>expression</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M6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to learn how the </a:t>
            </a:r>
            <a:r>
              <a:rPr sz="1800" b="1" i="0">
                <a:solidFill>
                  <a:srgbClr val="7030A0"/>
                </a:solidFill>
              </a:rPr>
              <a:t>order of operations</a:t>
            </a:r>
            <a:r>
              <a:rPr sz="1800" i="0"/>
              <a:t> helps us solve</a:t>
            </a:r>
            <a:r>
              <a:rPr sz="1800" b="1" i="0">
                <a:solidFill>
                  <a:srgbClr val="7030A0"/>
                </a:solidFill>
              </a:rPr>
              <a:t> expressions </a:t>
            </a:r>
            <a:r>
              <a:rPr sz="1800" i="0"/>
              <a:t>step by step.</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r>
              <a:rPr sz="1800" i="0"/>
              <a:t>Parentheses and how they are usedWhen </a:t>
            </a:r>
            <a:r>
              <a:rPr sz="1800" b="1" i="0">
                <a:solidFill>
                  <a:srgbClr val="7030A0"/>
                </a:solidFill>
              </a:rPr>
              <a:t>exponents</a:t>
            </a:r>
            <a:r>
              <a:rPr sz="1800" i="0"/>
              <a:t> are solvedThe order of multiplication, division, addition, and subtractionWords that explain why the order mattersSteps that change the value of the </a:t>
            </a:r>
            <a:r>
              <a:rPr sz="1800" b="1" i="0">
                <a:solidFill>
                  <a:srgbClr val="7030A0"/>
                </a:solidFill>
              </a:rPr>
              <a:t>expression</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Why is it important to follow the </a:t>
            </a:r>
            <a:r>
              <a:rPr sz="1800" b="1" i="0">
                <a:solidFill>
                  <a:srgbClr val="7030A0"/>
                </a:solidFill>
              </a:rPr>
              <a:t>order of operations</a:t>
            </a:r>
            <a:r>
              <a:rPr sz="1800" i="0"/>
              <a:t> when evaluating </a:t>
            </a:r>
            <a:r>
              <a:rPr sz="1800" b="1" i="0">
                <a:solidFill>
                  <a:srgbClr val="7030A0"/>
                </a:solidFill>
              </a:rPr>
              <a:t>expressions</a:t>
            </a:r>
            <a:r>
              <a:rPr sz="1800" i="0"/>
              <a:t>?</a:t>
            </a:r>
          </a:p>
        </p:txBody>
      </p:sp>
      <p:sp>
        <p:nvSpPr>
          <p:cNvPr id="4" name="TextBox 3"/>
          <p:cNvSpPr txBox="1"/>
          <p:nvPr/>
        </p:nvSpPr>
        <p:spPr>
          <a:xfrm>
            <a:off x="1" y="2121408"/>
            <a:ext cx="3044952" cy="1764792"/>
          </a:xfrm>
          <a:prstGeom prst="rect">
            <a:avLst/>
          </a:prstGeom>
          <a:noFill/>
        </p:spPr>
        <p:txBody>
          <a:bodyPr wrap="square">
            <a:spAutoFit/>
          </a:bodyPr>
          <a:lstStyle/>
          <a:p>
            <a:r>
              <a:rPr sz="1800" i="1"/>
              <a:t>It is important to follow the </a:t>
            </a:r>
            <a:r>
              <a:rPr sz="1800" b="1" i="1">
                <a:solidFill>
                  <a:srgbClr val="7030A0"/>
                </a:solidFill>
              </a:rPr>
              <a:t>order of operations</a:t>
            </a:r>
            <a:r>
              <a:rPr sz="1800" i="1"/>
              <a:t> when evaluating </a:t>
            </a:r>
            <a:r>
              <a:rPr sz="1800" b="1" i="1">
                <a:solidFill>
                  <a:srgbClr val="7030A0"/>
                </a:solidFill>
              </a:rPr>
              <a:t>expressions </a:t>
            </a:r>
            <a:r>
              <a:rPr sz="1800" i="1"/>
              <a:t>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M6091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5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expression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expression</a:t>
            </a:r>
            <a:r>
              <a:t> is...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(2x(3-4))²+6 has two sets of parentheses. How would you use the </a:t>
            </a:r>
            <a:r>
              <a:rPr b="1" sz="2000">
                <a:solidFill>
                  <a:srgbClr val="7030A0"/>
                </a:solidFill>
              </a:rPr>
              <a:t>order of operations</a:t>
            </a:r>
            <a:r>
              <a:rPr b="1" sz="2000"/>
              <a:t> to simplify an </a:t>
            </a:r>
            <a:r>
              <a:rPr b="1" sz="2000">
                <a:solidFill>
                  <a:srgbClr val="7030A0"/>
                </a:solidFill>
              </a:rPr>
              <a:t>expression</a:t>
            </a:r>
            <a:r>
              <a:rPr b="1" sz="2000"/>
              <a:t> like this?</a:t>
            </a:r>
          </a:p>
        </p:txBody>
      </p:sp>
      <p:sp>
        <p:nvSpPr>
          <p:cNvPr id="5" name="TextBox 4"/>
          <p:cNvSpPr txBox="1"/>
          <p:nvPr/>
        </p:nvSpPr>
        <p:spPr>
          <a:xfrm>
            <a:off x="0" y="1490472"/>
            <a:ext cx="5751576" cy="923544"/>
          </a:xfrm>
          <a:prstGeom prst="rect">
            <a:avLst/>
          </a:prstGeom>
          <a:noFill/>
        </p:spPr>
        <p:txBody>
          <a:bodyPr wrap="square">
            <a:spAutoFit/>
          </a:bodyPr>
          <a:lstStyle/>
          <a:p>
            <a:r>
              <a:rPr i="1"/>
              <a:t>I would use the </a:t>
            </a:r>
            <a:r>
              <a:rPr b="1" sz="2000" i="1">
                <a:solidFill>
                  <a:srgbClr val="7030A0"/>
                </a:solidFill>
              </a:rPr>
              <a:t>order of operations</a:t>
            </a:r>
            <a:r>
              <a:rPr i="1"/>
              <a:t> to simplify an </a:t>
            </a:r>
            <a:r>
              <a:rPr b="1" sz="2000" i="1">
                <a:solidFill>
                  <a:srgbClr val="7030A0"/>
                </a:solidFill>
              </a:rPr>
              <a:t>expression</a:t>
            </a:r>
            <a:r>
              <a:rPr i="1"/>
              <a:t> with two sets of parentheses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9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5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50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9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(2x(3-4))²+6 has two sets of parentheses. How would you use the </a:t>
            </a:r>
            <a:r>
              <a:rPr b="1">
                <a:solidFill>
                  <a:srgbClr val="7030A0"/>
                </a:solidFill>
              </a:rPr>
              <a:t>order of operations</a:t>
            </a:r>
            <a:r>
              <a:t> to simplify an </a:t>
            </a:r>
            <a:r>
              <a:rPr b="1">
                <a:solidFill>
                  <a:srgbClr val="7030A0"/>
                </a:solidFill>
              </a:rPr>
              <a:t>expression</a:t>
            </a:r>
            <a:r>
              <a:t> like this?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would use the </a:t>
            </a:r>
            <a:r>
              <a:rPr b="1">
                <a:solidFill>
                  <a:srgbClr val="7030A0"/>
                </a:solidFill>
              </a:rPr>
              <a:t>order of operations</a:t>
            </a:r>
            <a:r>
              <a:t> to simplify an </a:t>
            </a:r>
            <a:r>
              <a:rPr b="1">
                <a:solidFill>
                  <a:srgbClr val="7030A0"/>
                </a:solidFill>
              </a:rPr>
              <a:t>expression</a:t>
            </a:r>
            <a:r>
              <a:t> with two sets of parentheses by...</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order of operations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order of operations</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order of operations</a:t>
            </a:r>
            <a:r>
              <a:rPr sz="2000"/>
              <a:t>
• My visual is…
• It relates to what I’ve learned about </a:t>
            </a:r>
            <a:r>
              <a:rPr b="1" sz="2000">
                <a:solidFill>
                  <a:srgbClr val="7030A0"/>
                </a:solidFill>
              </a:rPr>
              <a:t>order of operations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order of operations</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order of operations.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9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9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9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9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order of operations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5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050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order of operations...</a:t>
            </a:r>
            <a:r>
              <a:rPr i="1"/>
              <a:t>
From this visual, I can infer… </a:t>
            </a:r>
            <a:r>
              <a:rPr i="0"/>
              <a:t>(use </a:t>
            </a:r>
            <a:r>
              <a:rPr b="1">
                <a:solidFill>
                  <a:srgbClr val="7030A0"/>
                </a:solidFill>
              </a:rPr>
              <a:t>order of operations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order of operations</a:t>
            </a:r>
            <a:r>
              <a:t>.
Include 3-5 other vocabulary words in your paragraph. You may include the following stems:​
</a:t>
            </a:r>
            <a:r>
              <a:rPr i="1"/>
              <a:t>•   The </a:t>
            </a:r>
            <a:r>
              <a:rPr i="1" b="1">
                <a:solidFill>
                  <a:srgbClr val="7030A0"/>
                </a:solidFill>
              </a:rPr>
              <a:t>order of operations</a:t>
            </a:r>
            <a:r>
              <a:rPr i="1"/>
              <a:t> is...
</a:t>
            </a:r>
            <a:r>
              <a:rPr i="1"/>
              <a:t>•   The </a:t>
            </a:r>
            <a:r>
              <a:rPr i="1" b="1">
                <a:solidFill>
                  <a:srgbClr val="7030A0"/>
                </a:solidFill>
              </a:rPr>
              <a:t>order of operations</a:t>
            </a:r>
            <a:r>
              <a:rPr i="1"/>
              <a:t> is related to an </a:t>
            </a:r>
            <a:r>
              <a:rPr i="1" b="1">
                <a:solidFill>
                  <a:srgbClr val="7030A0"/>
                </a:solidFill>
              </a:rPr>
              <a:t>expression</a:t>
            </a:r>
            <a:r>
              <a:rPr i="1"/>
              <a:t> because...
</a:t>
            </a:r>
            <a:r>
              <a:rPr i="1"/>
              <a:t>•   I would use the </a:t>
            </a:r>
            <a:r>
              <a:rPr i="1" b="1">
                <a:solidFill>
                  <a:srgbClr val="7030A0"/>
                </a:solidFill>
              </a:rPr>
              <a:t>order of operations</a:t>
            </a:r>
            <a:r>
              <a:rPr i="1"/>
              <a:t> to simplify an </a:t>
            </a:r>
            <a:r>
              <a:rPr i="1" b="1">
                <a:solidFill>
                  <a:srgbClr val="7030A0"/>
                </a:solidFill>
              </a:rPr>
              <a:t>expression</a:t>
            </a:r>
            <a:r>
              <a:rPr i="1"/>
              <a:t> with two sets of parentheses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9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order of operations</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(2x(3-4))²+6 has two sets of parentheses. How would you use the </a:t>
            </a:r>
            <a:r>
              <a:rPr b="1" sz="1800">
                <a:solidFill>
                  <a:srgbClr val="7030A0"/>
                </a:solidFill>
              </a:rPr>
              <a:t>order of operations</a:t>
            </a:r>
            <a:r>
              <a:t> to simplify an </a:t>
            </a:r>
            <a:r>
              <a:rPr b="1" sz="1800">
                <a:solidFill>
                  <a:srgbClr val="7030A0"/>
                </a:solidFill>
              </a:rPr>
              <a:t>expression</a:t>
            </a:r>
            <a:r>
              <a:t> like this?</a:t>
            </a:r>
          </a:p>
        </p:txBody>
      </p:sp>
      <p:sp>
        <p:nvSpPr>
          <p:cNvPr id="8" name="TextBox 7"/>
          <p:cNvSpPr txBox="1"/>
          <p:nvPr/>
        </p:nvSpPr>
        <p:spPr>
          <a:xfrm>
            <a:off x="155448" y="5605272"/>
            <a:ext cx="5751576" cy="4663440"/>
          </a:xfrm>
          <a:prstGeom prst="rect">
            <a:avLst/>
          </a:prstGeom>
          <a:noFill/>
        </p:spPr>
        <p:txBody>
          <a:bodyPr wrap="square">
            <a:spAutoFit/>
          </a:bodyPr>
          <a:lstStyle/>
          <a:p>
            <a:r>
              <a:rPr i="1"/>
              <a:t>I would use the </a:t>
            </a:r>
            <a:r>
              <a:rPr b="1" sz="1800" i="1">
                <a:solidFill>
                  <a:srgbClr val="7030A0"/>
                </a:solidFill>
              </a:rPr>
              <a:t>order of operations</a:t>
            </a:r>
            <a:r>
              <a:rPr i="1"/>
              <a:t> to simplify an </a:t>
            </a:r>
            <a:r>
              <a:rPr b="1" sz="1800" i="1">
                <a:solidFill>
                  <a:srgbClr val="7030A0"/>
                </a:solidFill>
              </a:rPr>
              <a:t>expression</a:t>
            </a:r>
            <a:r>
              <a:rPr i="1"/>
              <a:t> with two sets of parentheses by...</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simplify numerical </a:t>
            </a:r>
            <a:r>
              <a:rPr sz="2400" b="1" i="0">
                <a:solidFill>
                  <a:srgbClr val="7030A0"/>
                </a:solidFill>
              </a:rPr>
              <a:t>expressions</a:t>
            </a:r>
            <a:r>
              <a:rPr sz="2400" i="0"/>
              <a:t> using the </a:t>
            </a:r>
            <a:r>
              <a:rPr sz="2400" b="1" i="0">
                <a:solidFill>
                  <a:srgbClr val="7030A0"/>
                </a:solidFill>
              </a:rPr>
              <a:t>order of operations</a:t>
            </a:r>
            <a:r>
              <a:rPr sz="2400" i="0"/>
              <a:t>, including parentheses and</a:t>
            </a:r>
            <a:r>
              <a:rPr sz="2400" b="1" i="0">
                <a:solidFill>
                  <a:srgbClr val="7030A0"/>
                </a:solidFill>
              </a:rPr>
              <a:t> exponents</a:t>
            </a:r>
            <a:r>
              <a:rPr sz="2400" i="0"/>
              <a:t>.</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M6091w.png"/>
          <p:cNvPicPr>
            <a:picLocks noChangeAspect="1"/>
          </p:cNvPicPr>
          <p:nvPr/>
        </p:nvPicPr>
        <p:blipFill>
          <a:blip r:embed="rId4"/>
          <a:stretch>
            <a:fillRect/>
          </a:stretch>
        </p:blipFill>
        <p:spPr>
          <a:xfrm>
            <a:off x="9144000" y="0"/>
            <a:ext cx="3054096" cy="2286000"/>
          </a:xfrm>
          <a:prstGeom prst="rect">
            <a:avLst/>
          </a:prstGeom>
        </p:spPr>
      </p:pic>
      <p:pic>
        <p:nvPicPr>
          <p:cNvPr id="12" name="Picture 11" descr="M6050w.png"/>
          <p:cNvPicPr>
            <a:picLocks noChangeAspect="1"/>
          </p:cNvPicPr>
          <p:nvPr/>
        </p:nvPicPr>
        <p:blipFill>
          <a:blip r:embed="rId5"/>
          <a:stretch>
            <a:fillRect/>
          </a:stretch>
        </p:blipFill>
        <p:spPr>
          <a:xfrm>
            <a:off x="9144000" y="2286000"/>
            <a:ext cx="3054096" cy="2286000"/>
          </a:xfrm>
          <a:prstGeom prst="rect">
            <a:avLst/>
          </a:prstGeom>
        </p:spPr>
      </p:pic>
      <p:pic>
        <p:nvPicPr>
          <p:cNvPr id="13" name="Picture 12" descr="M6050w.png"/>
          <p:cNvPicPr>
            <a:picLocks noChangeAspect="1"/>
          </p:cNvPicPr>
          <p:nvPr/>
        </p:nvPicPr>
        <p:blipFill>
          <a:blip r:embed="rId5"/>
          <a:stretch>
            <a:fillRect/>
          </a:stretch>
        </p:blipFill>
        <p:spPr>
          <a:xfrm>
            <a:off x="9144000" y="4572000"/>
            <a:ext cx="3054096" cy="2286000"/>
          </a:xfrm>
          <a:prstGeom prst="rect">
            <a:avLst/>
          </a:prstGeom>
        </p:spPr>
      </p:pic>
      <p:pic>
        <p:nvPicPr>
          <p:cNvPr id="14" name="Picture 13" descr="pacman.png"/>
          <p:cNvPicPr>
            <a:picLocks noChangeAspect="1"/>
          </p:cNvPicPr>
          <p:nvPr/>
        </p:nvPicPr>
        <p:blipFill>
          <a:blip r:embed="rId6"/>
          <a:stretch>
            <a:fillRect/>
          </a:stretch>
        </p:blipFill>
        <p:spPr>
          <a:xfrm>
            <a:off x="7662672" y="5833872"/>
            <a:ext cx="1197864" cy="694944"/>
          </a:xfrm>
          <a:prstGeom prst="rect">
            <a:avLst/>
          </a:prstGeom>
        </p:spPr>
      </p:pic>
      <p:pic>
        <p:nvPicPr>
          <p:cNvPr id="15" name="Picture 14" descr="bracket.png"/>
          <p:cNvPicPr>
            <a:picLocks noChangeAspect="1"/>
          </p:cNvPicPr>
          <p:nvPr/>
        </p:nvPicPr>
        <p:blipFill>
          <a:blip r:embed="rId7"/>
          <a:stretch>
            <a:fillRect/>
          </a:stretch>
        </p:blipFill>
        <p:spPr>
          <a:xfrm>
            <a:off x="6190488" y="5797296"/>
            <a:ext cx="969264" cy="758952"/>
          </a:xfrm>
          <a:prstGeom prst="rect">
            <a:avLst/>
          </a:prstGeom>
        </p:spPr>
      </p:pic>
      <p:pic>
        <p:nvPicPr>
          <p:cNvPr id="16" name="Picture 15"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(2x(3-4))²+6 has two sets of parentheses. How would you use the </a:t>
            </a:r>
            <a:r>
              <a:rPr b="1" sz="2800">
                <a:solidFill>
                  <a:srgbClr val="7030A0"/>
                </a:solidFill>
              </a:rPr>
              <a:t>order of operations</a:t>
            </a:r>
            <a:r>
              <a:rPr b="1" sz="2800"/>
              <a:t> to simplify an </a:t>
            </a:r>
            <a:r>
              <a:rPr b="1" sz="2800">
                <a:solidFill>
                  <a:srgbClr val="7030A0"/>
                </a:solidFill>
              </a:rPr>
              <a:t>expression</a:t>
            </a:r>
            <a:r>
              <a:rPr b="1" sz="2800"/>
              <a:t> like this?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9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5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50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9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