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9.png"/><Relationship Id="rId6" Type="http://schemas.openxmlformats.org/officeDocument/2006/relationships/hyperlink" Target="https://thevisualnonglossary.com/admn/cd_interface/docs_generate/download_reading.php?file=Reading%20Passage_inequality_M6063.docx" TargetMode="External"/><Relationship Id="rId7"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0.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50.png"/><Relationship Id="rId7" Type="http://schemas.openxmlformats.org/officeDocument/2006/relationships/image" Target="../media/image51.png"/><Relationship Id="rId8" Type="http://schemas.openxmlformats.org/officeDocument/2006/relationships/image" Target="../media/image52.png"/><Relationship Id="rId9" Type="http://schemas.openxmlformats.org/officeDocument/2006/relationships/image" Target="../media/image53.png"/><Relationship Id="rId10" Type="http://schemas.openxmlformats.org/officeDocument/2006/relationships/image" Target="../media/image54.png"/><Relationship Id="rId11" Type="http://schemas.openxmlformats.org/officeDocument/2006/relationships/image" Target="../media/image55.png"/><Relationship Id="rId1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5.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6.png"/><Relationship Id="rId22" Type="http://schemas.openxmlformats.org/officeDocument/2006/relationships/image" Target="../media/image57.png"/><Relationship Id="rId23" Type="http://schemas.openxmlformats.org/officeDocument/2006/relationships/image" Target="../media/image58.png"/><Relationship Id="rId24" Type="http://schemas.openxmlformats.org/officeDocument/2006/relationships/image" Target="../media/image5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0.png"/><Relationship Id="rId6" Type="http://schemas.openxmlformats.org/officeDocument/2006/relationships/image" Target="../media/image1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60.png"/><Relationship Id="rId6" Type="http://schemas.openxmlformats.org/officeDocument/2006/relationships/image" Target="../media/image10.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1.png"/><Relationship Id="rId7"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2.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3.xml"/><Relationship Id="rId8" Type="http://schemas.openxmlformats.org/officeDocument/2006/relationships/image" Target="../media/image63.png"/><Relationship Id="rId9" Type="http://schemas.openxmlformats.org/officeDocument/2006/relationships/image" Target="../media/image4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6046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536192"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an </a:t>
            </a:r>
            <a:r>
              <a:rPr b="1">
                <a:solidFill>
                  <a:srgbClr val="7030A0"/>
                </a:solidFill>
              </a:rPr>
              <a:t>equation</a:t>
            </a:r>
            <a:r>
              <a:t> related to a variable?</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equation</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6046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6063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an </a:t>
            </a:r>
            <a:r>
              <a:rPr b="1">
                <a:solidFill>
                  <a:srgbClr val="7030A0"/>
                </a:solidFill>
              </a:rPr>
              <a:t>inequality</a:t>
            </a:r>
            <a:r>
              <a:t> different from an </a:t>
            </a:r>
            <a:r>
              <a:rPr b="1">
                <a:solidFill>
                  <a:srgbClr val="7030A0"/>
                </a:solidFill>
              </a:rPr>
              <a:t>equation</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An </a:t>
            </a:r>
            <a:r>
              <a:rPr b="1">
                <a:solidFill>
                  <a:srgbClr val="7030A0"/>
                </a:solidFill>
              </a:rPr>
              <a:t>inequality</a:t>
            </a:r>
            <a:r>
              <a:t> is different from an </a:t>
            </a:r>
            <a:r>
              <a:rPr b="1">
                <a:solidFill>
                  <a:srgbClr val="7030A0"/>
                </a:solidFill>
              </a:rPr>
              <a:t>equation</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ECE1"/>
        </a:solidFill>
        <a:effectLst/>
      </p:bgPr>
    </p:bg>
    <p:spTree>
      <p:nvGrpSpPr>
        <p:cNvPr id="1" name=""/>
        <p:cNvGrpSpPr/>
        <p:nvPr/>
      </p:nvGrpSpPr>
      <p:grpSpPr/>
      <p:pic>
        <p:nvPicPr>
          <p:cNvPr id="2" name="Picture 1" descr="M606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Structured Reading​</a:t>
            </a:r>
          </a:p>
        </p:txBody>
      </p:sp>
      <p:sp>
        <p:nvSpPr>
          <p:cNvPr id="4" name="TextBox 3"/>
          <p:cNvSpPr txBox="1"/>
          <p:nvPr/>
        </p:nvSpPr>
        <p:spPr>
          <a:xfrm>
            <a:off x="1" y="365760"/>
            <a:ext cx="3044952" cy="1764792"/>
          </a:xfrm>
          <a:prstGeom prst="rect">
            <a:avLst/>
          </a:prstGeom>
          <a:noFill/>
        </p:spPr>
        <p:txBody>
          <a:bodyPr wrap="square">
            <a:spAutoFit/>
          </a:bodyPr>
          <a:lstStyle/>
          <a:p>
            <a:r>
              <a:rPr sz="1800" i="0"/>
              <a:t>To explore how different operations change an </a:t>
            </a:r>
            <a:r>
              <a:rPr sz="1800" b="1" i="0">
                <a:solidFill>
                  <a:srgbClr val="7030A0"/>
                </a:solidFill>
              </a:rPr>
              <a:t>inequality</a:t>
            </a:r>
            <a:r>
              <a:rPr sz="1800" i="0"/>
              <a:t> and how that helps you check your answer</a:t>
            </a:r>
          </a:p>
        </p:txBody>
      </p:sp>
      <p:sp>
        <p:nvSpPr>
          <p:cNvPr id="5" name="TextBox 4"/>
          <p:cNvSpPr txBox="1"/>
          <p:nvPr/>
        </p:nvSpPr>
        <p:spPr>
          <a:xfrm>
            <a:off x="1" y="1865376"/>
            <a:ext cx="3044952" cy="1764792"/>
          </a:xfrm>
          <a:prstGeom prst="rect">
            <a:avLst/>
          </a:prstGeom>
          <a:noFill/>
        </p:spPr>
        <p:txBody>
          <a:bodyPr wrap="none">
            <a:spAutoFit/>
          </a:bodyPr>
          <a:lstStyle/>
          <a:p>
            <a:pPr>
              <a:defRPr sz="1800" b="1" u="sng"/>
            </a:pPr>
            <a:r>
              <a:t>Pay Attention to:</a:t>
            </a:r>
          </a:p>
        </p:txBody>
      </p:sp>
      <p:sp>
        <p:nvSpPr>
          <p:cNvPr id="6" name="TextBox 5"/>
          <p:cNvSpPr txBox="1"/>
          <p:nvPr/>
        </p:nvSpPr>
        <p:spPr>
          <a:xfrm>
            <a:off x="1" y="2167128"/>
            <a:ext cx="3044952" cy="1764792"/>
          </a:xfrm>
          <a:prstGeom prst="rect">
            <a:avLst/>
          </a:prstGeom>
          <a:noFill/>
        </p:spPr>
        <p:txBody>
          <a:bodyPr wrap="square">
            <a:spAutoFit/>
          </a:bodyPr>
          <a:lstStyle/>
          <a:p/>
          <a:p>
            <a:r>
              <a:rPr i="0"/>
              <a:t>• </a:t>
            </a:r>
            <a:r>
              <a:rPr sz="1800" i="0"/>
              <a:t>A situation where you must flip the </a:t>
            </a:r>
            <a:r>
              <a:rPr sz="1800" b="1" i="0">
                <a:solidFill>
                  <a:srgbClr val="7030A0"/>
                </a:solidFill>
              </a:rPr>
              <a:t>inequality</a:t>
            </a:r>
            <a:r>
              <a:rPr sz="1800" i="0"/>
              <a:t> sign</a:t>
            </a:r>
          </a:p>
          <a:p>
            <a:r>
              <a:rPr i="0"/>
              <a:t>• </a:t>
            </a:r>
            <a:r>
              <a:rPr sz="1800" i="0"/>
              <a:t>The difference between solving </a:t>
            </a:r>
            <a:r>
              <a:rPr sz="1800" b="1" i="0">
                <a:solidFill>
                  <a:srgbClr val="7030A0"/>
                </a:solidFill>
              </a:rPr>
              <a:t>equations</a:t>
            </a:r>
            <a:r>
              <a:rPr sz="1800" i="0"/>
              <a:t> and</a:t>
            </a:r>
            <a:r>
              <a:rPr sz="1800" b="1" i="0">
                <a:solidFill>
                  <a:srgbClr val="7030A0"/>
                </a:solidFill>
              </a:rPr>
              <a:t> inequalities</a:t>
            </a:r>
          </a:p>
          <a:p>
            <a:r>
              <a:rPr i="0"/>
              <a:t>• </a:t>
            </a:r>
            <a:r>
              <a:rPr sz="1800" i="0"/>
              <a:t>A symbol that shows a comparison</a:t>
            </a:r>
          </a:p>
          <a:p>
            <a:r>
              <a:rPr i="0"/>
              <a:t>• </a:t>
            </a:r>
            <a:r>
              <a:rPr sz="1800" i="0"/>
              <a:t>An example of solving an </a:t>
            </a:r>
            <a:r>
              <a:rPr sz="1800" b="1" i="0">
                <a:solidFill>
                  <a:srgbClr val="7030A0"/>
                </a:solidFill>
              </a:rPr>
              <a:t>inequality</a:t>
            </a:r>
          </a:p>
          <a:p>
            <a:r>
              <a:rPr i="0"/>
              <a:t>• </a:t>
            </a:r>
            <a:r>
              <a:rPr sz="1800" i="0"/>
              <a:t>Something that affects whether a number works in an</a:t>
            </a:r>
            <a:r>
              <a:rPr sz="1800" b="1" i="0">
                <a:solidFill>
                  <a:srgbClr val="7030A0"/>
                </a:solidFill>
              </a:rPr>
              <a:t> inequality</a:t>
            </a:r>
          </a:p>
        </p:txBody>
      </p:sp>
      <p:pic>
        <p:nvPicPr>
          <p:cNvPr id="7" name="Picture 6" descr="logo.png"/>
          <p:cNvPicPr>
            <a:picLocks noChangeAspect="1"/>
          </p:cNvPicPr>
          <p:nvPr/>
        </p:nvPicPr>
        <p:blipFill>
          <a:blip r:embed="rId3"/>
          <a:stretch>
            <a:fillRect/>
          </a:stretch>
        </p:blipFill>
        <p:spPr>
          <a:xfrm>
            <a:off x="0" y="6611112"/>
            <a:ext cx="1995054" cy="241069"/>
          </a:xfrm>
          <a:prstGeom prst="rect">
            <a:avLst/>
          </a:prstGeom>
        </p:spPr>
      </p:pic>
      <p:pic>
        <p:nvPicPr>
          <p:cNvPr id="8" name="Picture 7" descr="se.png"/>
          <p:cNvPicPr>
            <a:picLocks noChangeAspect="1"/>
          </p:cNvPicPr>
          <p:nvPr/>
        </p:nvPicPr>
        <p:blipFill>
          <a:blip r:embed="rId4"/>
          <a:stretch>
            <a:fillRect/>
          </a:stretch>
        </p:blipFill>
        <p:spPr>
          <a:xfrm>
            <a:off x="2459736" y="6547104"/>
            <a:ext cx="565265" cy="310896"/>
          </a:xfrm>
          <a:prstGeom prst="rect">
            <a:avLst/>
          </a:prstGeom>
        </p:spPr>
      </p:pic>
      <p:pic>
        <p:nvPicPr>
          <p:cNvPr id="9" name="Picture 8" descr="book.png"/>
          <p:cNvPicPr>
            <a:picLocks noChangeAspect="1"/>
          </p:cNvPicPr>
          <p:nvPr/>
        </p:nvPicPr>
        <p:blipFill>
          <a:blip r:embed="rId5"/>
          <a:stretch>
            <a:fillRect/>
          </a:stretch>
        </p:blipFill>
        <p:spPr>
          <a:xfrm>
            <a:off x="1883664" y="5458968"/>
            <a:ext cx="1161288" cy="1161288"/>
          </a:xfrm>
          <a:prstGeom prst="rect">
            <a:avLst/>
          </a:prstGeom>
        </p:spPr>
      </p:pic>
      <p:sp>
        <p:nvSpPr>
          <p:cNvPr id="10" name="TextBox 9"/>
          <p:cNvSpPr txBox="1"/>
          <p:nvPr/>
        </p:nvSpPr>
        <p:spPr>
          <a:xfrm>
            <a:off x="0" y="5852160"/>
            <a:ext cx="1828800" cy="365760"/>
          </a:xfrm>
          <a:prstGeom prst="rect">
            <a:avLst/>
          </a:prstGeom>
          <a:noFill/>
        </p:spPr>
        <p:txBody>
          <a:bodyPr wrap="none">
            <a:spAutoFit/>
          </a:bodyPr>
          <a:lstStyle/>
          <a:p>
            <a:r>
              <a:rPr sz="1800" b="1" u="sng">
                <a:solidFill>
                  <a:srgbClr val="0070C0"/>
                </a:solidFill>
                <a:hlinkClick r:id="rId6"/>
              </a:rPr>
              <a:t>Reading Passage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EECE1"/>
        </a:solidFill>
        <a:effectLst/>
      </p:bgPr>
    </p:bg>
    <p:spTree>
      <p:nvGrpSpPr>
        <p:cNvPr id="1" name=""/>
        <p:cNvGrpSpPr/>
        <p:nvPr/>
      </p:nvGrpSpPr>
      <p:grpSpPr/>
      <p:sp>
        <p:nvSpPr>
          <p:cNvPr id="2" name="TextBox 1"/>
          <p:cNvSpPr txBox="1"/>
          <p:nvPr/>
        </p:nvSpPr>
        <p:spPr>
          <a:xfrm>
            <a:off x="1" y="0"/>
            <a:ext cx="3044952" cy="1764792"/>
          </a:xfrm>
          <a:prstGeom prst="rect">
            <a:avLst/>
          </a:prstGeom>
          <a:noFill/>
        </p:spPr>
        <p:txBody>
          <a:bodyPr wrap="none">
            <a:spAutoFit/>
          </a:bodyPr>
          <a:lstStyle/>
          <a:p>
            <a:pPr>
              <a:defRPr sz="1800" b="1" u="sng"/>
            </a:pPr>
            <a:r>
              <a:t>Post-Reading Conversation</a:t>
            </a:r>
          </a:p>
        </p:txBody>
      </p:sp>
      <p:sp>
        <p:nvSpPr>
          <p:cNvPr id="3" name="TextBox 2"/>
          <p:cNvSpPr txBox="1"/>
          <p:nvPr/>
        </p:nvSpPr>
        <p:spPr>
          <a:xfrm>
            <a:off x="1" y="365760"/>
            <a:ext cx="3044952" cy="1764792"/>
          </a:xfrm>
          <a:prstGeom prst="rect">
            <a:avLst/>
          </a:prstGeom>
          <a:noFill/>
        </p:spPr>
        <p:txBody>
          <a:bodyPr wrap="square">
            <a:spAutoFit/>
          </a:bodyPr>
          <a:lstStyle/>
          <a:p>
            <a:r>
              <a:rPr sz="1800" i="0"/>
              <a:t>What do you have to pay attention to when solving an </a:t>
            </a:r>
            <a:r>
              <a:rPr sz="1800" b="1" i="0">
                <a:solidFill>
                  <a:srgbClr val="7030A0"/>
                </a:solidFill>
              </a:rPr>
              <a:t>inequality</a:t>
            </a:r>
            <a:r>
              <a:rPr sz="1800" i="0"/>
              <a:t>?</a:t>
            </a:r>
          </a:p>
        </p:txBody>
      </p:sp>
      <p:sp>
        <p:nvSpPr>
          <p:cNvPr id="4" name="TextBox 3"/>
          <p:cNvSpPr txBox="1"/>
          <p:nvPr/>
        </p:nvSpPr>
        <p:spPr>
          <a:xfrm>
            <a:off x="1" y="2121408"/>
            <a:ext cx="3044952" cy="1764792"/>
          </a:xfrm>
          <a:prstGeom prst="rect">
            <a:avLst/>
          </a:prstGeom>
          <a:noFill/>
        </p:spPr>
        <p:txBody>
          <a:bodyPr wrap="square">
            <a:spAutoFit/>
          </a:bodyPr>
          <a:lstStyle/>
          <a:p>
            <a:r>
              <a:rPr sz="1800" i="1"/>
              <a:t>When solving an </a:t>
            </a:r>
            <a:r>
              <a:rPr sz="1800" b="1" i="1">
                <a:solidFill>
                  <a:srgbClr val="7030A0"/>
                </a:solidFill>
              </a:rPr>
              <a:t>inequality</a:t>
            </a:r>
            <a:r>
              <a:rPr sz="1800" i="1"/>
              <a:t>, I have to pay attention to...</a:t>
            </a:r>
          </a:p>
        </p:txBody>
      </p:sp>
      <p:pic>
        <p:nvPicPr>
          <p:cNvPr id="5" name="Picture 4" descr="logo.png"/>
          <p:cNvPicPr>
            <a:picLocks noChangeAspect="1"/>
          </p:cNvPicPr>
          <p:nvPr/>
        </p:nvPicPr>
        <p:blipFill>
          <a:blip r:embed="rId2"/>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3"/>
          <a:stretch>
            <a:fillRect/>
          </a:stretch>
        </p:blipFill>
        <p:spPr>
          <a:xfrm>
            <a:off x="2459736" y="6547104"/>
            <a:ext cx="571500" cy="314325"/>
          </a:xfrm>
          <a:prstGeom prst="rect">
            <a:avLst/>
          </a:prstGeom>
        </p:spPr>
      </p:pic>
      <p:pic>
        <p:nvPicPr>
          <p:cNvPr id="7" name="Picture 6" descr="M6063i.png"/>
          <p:cNvPicPr>
            <a:picLocks noChangeAspect="1"/>
          </p:cNvPicPr>
          <p:nvPr/>
        </p:nvPicPr>
        <p:blipFill>
          <a:blip r:embed="rId4"/>
          <a:stretch>
            <a:fillRect/>
          </a:stretch>
        </p:blipFill>
        <p:spPr>
          <a:xfrm>
            <a:off x="3044952" y="0"/>
            <a:ext cx="9144000" cy="6858000"/>
          </a:xfrm>
          <a:prstGeom prst="rect">
            <a:avLst/>
          </a:prstGeom>
        </p:spPr>
      </p:pic>
      <p:pic>
        <p:nvPicPr>
          <p:cNvPr id="8" name="Picture 7"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9" name="Picture 8"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10" name="Picture 9"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11" name="Picture 10"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12" name="Picture 11" descr="partners.png"/>
          <p:cNvPicPr>
            <a:picLocks noChangeAspect="1"/>
          </p:cNvPicPr>
          <p:nvPr/>
        </p:nvPicPr>
        <p:blipFill>
          <a:blip r:embed="rId9"/>
          <a:stretch>
            <a:fillRect/>
          </a:stretch>
        </p:blipFill>
        <p:spPr>
          <a:xfrm>
            <a:off x="886968" y="4782312"/>
            <a:ext cx="676656" cy="274320"/>
          </a:xfrm>
          <a:prstGeom prst="rect">
            <a:avLst/>
          </a:prstGeom>
        </p:spPr>
      </p:pic>
      <p:pic>
        <p:nvPicPr>
          <p:cNvPr id="13" name="Picture 12" descr="group.png"/>
          <p:cNvPicPr>
            <a:picLocks noChangeAspect="1"/>
          </p:cNvPicPr>
          <p:nvPr/>
        </p:nvPicPr>
        <p:blipFill>
          <a:blip r:embed="rId10"/>
          <a:stretch>
            <a:fillRect/>
          </a:stretch>
        </p:blipFill>
        <p:spPr>
          <a:xfrm>
            <a:off x="1956816" y="4672584"/>
            <a:ext cx="594360" cy="493776"/>
          </a:xfrm>
          <a:prstGeom prst="rect">
            <a:avLst/>
          </a:prstGeom>
        </p:spPr>
      </p:pic>
      <p:pic>
        <p:nvPicPr>
          <p:cNvPr id="14" name="Picture 13"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5" name="Picture 14"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6" name="Picture 15"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7" name="Picture 16"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8" name="Picture 17"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9" name="Picture 18"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20" name="Picture 19"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21" name="Picture 20"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22" name="Picture 21"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3" name="TextBox 22"/>
          <p:cNvSpPr txBox="1"/>
          <p:nvPr/>
        </p:nvSpPr>
        <p:spPr>
          <a:xfrm>
            <a:off x="0" y="4114800"/>
            <a:ext cx="886968" cy="365760"/>
          </a:xfrm>
          <a:prstGeom prst="rect">
            <a:avLst/>
          </a:prstGeom>
          <a:noFill/>
        </p:spPr>
        <p:txBody>
          <a:bodyPr wrap="none">
            <a:spAutoFit/>
          </a:bodyPr>
          <a:lstStyle/>
          <a:p>
            <a:pPr>
              <a:defRPr sz="1800" b="1"/>
            </a:pPr>
            <a:r>
              <a:t>Signal:</a:t>
            </a:r>
          </a:p>
        </p:txBody>
      </p:sp>
      <p:sp>
        <p:nvSpPr>
          <p:cNvPr id="24" name="TextBox 23"/>
          <p:cNvSpPr txBox="1"/>
          <p:nvPr/>
        </p:nvSpPr>
        <p:spPr>
          <a:xfrm>
            <a:off x="2112264" y="5367528"/>
            <a:ext cx="347472" cy="365760"/>
          </a:xfrm>
          <a:prstGeom prst="rect">
            <a:avLst/>
          </a:prstGeom>
          <a:noFill/>
        </p:spPr>
        <p:txBody>
          <a:bodyPr wrap="none">
            <a:spAutoFit/>
          </a:bodyPr>
          <a:lstStyle/>
          <a:p>
            <a:pPr>
              <a:defRPr sz="1800" b="1"/>
            </a:pPr>
            <a:r>
              <a:t>A</a:t>
            </a:r>
          </a:p>
        </p:txBody>
      </p:sp>
      <p:sp>
        <p:nvSpPr>
          <p:cNvPr id="25" name="TextBox 24"/>
          <p:cNvSpPr txBox="1"/>
          <p:nvPr/>
        </p:nvSpPr>
        <p:spPr>
          <a:xfrm>
            <a:off x="0" y="4791456"/>
            <a:ext cx="886968" cy="365760"/>
          </a:xfrm>
          <a:prstGeom prst="rect">
            <a:avLst/>
          </a:prstGeom>
          <a:noFill/>
        </p:spPr>
        <p:txBody>
          <a:bodyPr wrap="none">
            <a:spAutoFit/>
          </a:bodyPr>
          <a:lstStyle/>
          <a:p>
            <a:pPr>
              <a:defRPr sz="1800" b="1"/>
            </a:pPr>
            <a:r>
              <a:t>Share:</a:t>
            </a:r>
          </a:p>
        </p:txBody>
      </p:sp>
      <p:sp>
        <p:nvSpPr>
          <p:cNvPr id="26" name="TextBox 25"/>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7" name="TextBox 26"/>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8" name="Connector 27"/>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9" name="Picture 28"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30" name="Picture 29"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31" name="Picture 30"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32" name="Picture 31" descr="bracket4_orange.png"/>
          <p:cNvPicPr>
            <a:picLocks noChangeAspect="1"/>
          </p:cNvPicPr>
          <p:nvPr/>
        </p:nvPicPr>
        <p:blipFill>
          <a:blip r:embed="rId23"/>
          <a:stretch>
            <a:fillRect/>
          </a:stretch>
        </p:blipFill>
        <p:spPr>
          <a:xfrm>
            <a:off x="1463040" y="5943600"/>
            <a:ext cx="786384" cy="548640"/>
          </a:xfrm>
          <a:prstGeom prst="rect">
            <a:avLst/>
          </a:prstGeom>
        </p:spPr>
      </p:pic>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How do you know if a value satisfies an </a:t>
            </a:r>
            <a:r>
              <a:rPr b="1" sz="2000">
                <a:solidFill>
                  <a:srgbClr val="7030A0"/>
                </a:solidFill>
              </a:rPr>
              <a:t>inequality</a:t>
            </a:r>
            <a:r>
              <a:rPr b="1" sz="2000"/>
              <a:t>?</a:t>
            </a:r>
          </a:p>
        </p:txBody>
      </p:sp>
      <p:sp>
        <p:nvSpPr>
          <p:cNvPr id="5" name="TextBox 4"/>
          <p:cNvSpPr txBox="1"/>
          <p:nvPr/>
        </p:nvSpPr>
        <p:spPr>
          <a:xfrm>
            <a:off x="0" y="1490472"/>
            <a:ext cx="5751576" cy="923544"/>
          </a:xfrm>
          <a:prstGeom prst="rect">
            <a:avLst/>
          </a:prstGeom>
          <a:noFill/>
        </p:spPr>
        <p:txBody>
          <a:bodyPr wrap="square">
            <a:spAutoFit/>
          </a:bodyPr>
          <a:lstStyle/>
          <a:p>
            <a:r>
              <a:rPr i="1"/>
              <a:t>I know if a value satisfies an </a:t>
            </a:r>
            <a:r>
              <a:rPr b="1" sz="2000" i="1">
                <a:solidFill>
                  <a:srgbClr val="7030A0"/>
                </a:solidFill>
              </a:rPr>
              <a:t>inequality</a:t>
            </a:r>
            <a:r>
              <a:rPr i="1"/>
              <a:t> by...</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6063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6046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6063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993392"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2688336"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do you know if a value satisfies an </a:t>
            </a:r>
            <a:r>
              <a:rPr b="1">
                <a:solidFill>
                  <a:srgbClr val="7030A0"/>
                </a:solidFill>
              </a:rPr>
              <a:t>inequality</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know if a value satisfies an </a:t>
            </a:r>
            <a:r>
              <a:rPr b="1">
                <a:solidFill>
                  <a:srgbClr val="7030A0"/>
                </a:solidFill>
              </a:rPr>
              <a:t>inequality</a:t>
            </a:r>
            <a:r>
              <a:t> by...</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6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inequality</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inequality</a:t>
            </a: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6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inequality</a:t>
            </a:r>
            <a:r>
              <a:rPr sz="2000"/>
              <a:t>
• My visual is…
• It relates to what I’ve learned about </a:t>
            </a:r>
            <a:r>
              <a:rPr b="1" sz="2000">
                <a:solidFill>
                  <a:srgbClr val="7030A0"/>
                </a:solidFill>
              </a:rPr>
              <a:t>inequality</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inequality</a:t>
            </a:r>
          </a:p>
        </p:txBody>
      </p:sp>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6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inequality.</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63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6063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6063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42316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63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inequality</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6046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6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inequality...</a:t>
            </a:r>
            <a:r>
              <a:rPr i="1"/>
              <a:t>
From this visual, I can infer… </a:t>
            </a:r>
            <a:r>
              <a:rPr i="0"/>
              <a:t>(use </a:t>
            </a:r>
            <a:r>
              <a:rPr b="1">
                <a:solidFill>
                  <a:srgbClr val="7030A0"/>
                </a:solidFill>
              </a:rPr>
              <a:t>inequality</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6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606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inequality</a:t>
            </a:r>
            <a:r>
              <a:t>.
Include 3-5 other vocabulary words in your paragraph. You may include the following stems:​
</a:t>
            </a:r>
            <a:r>
              <a:rPr i="1"/>
              <a:t>•   An </a:t>
            </a:r>
            <a:r>
              <a:rPr i="1" b="1">
                <a:solidFill>
                  <a:srgbClr val="7030A0"/>
                </a:solidFill>
              </a:rPr>
              <a:t>inequality</a:t>
            </a:r>
            <a:r>
              <a:rPr i="1"/>
              <a:t> is...
</a:t>
            </a:r>
            <a:r>
              <a:rPr i="1"/>
              <a:t>•   An </a:t>
            </a:r>
            <a:r>
              <a:rPr i="1" b="1">
                <a:solidFill>
                  <a:srgbClr val="7030A0"/>
                </a:solidFill>
              </a:rPr>
              <a:t>inequality</a:t>
            </a:r>
            <a:r>
              <a:rPr i="1"/>
              <a:t> is different from an </a:t>
            </a:r>
            <a:r>
              <a:rPr i="1" b="1">
                <a:solidFill>
                  <a:srgbClr val="7030A0"/>
                </a:solidFill>
              </a:rPr>
              <a:t>equation</a:t>
            </a:r>
            <a:r>
              <a:rPr i="1"/>
              <a:t> because...
</a:t>
            </a:r>
            <a:r>
              <a:rPr i="1"/>
              <a:t>•   I know if a value satisfies an </a:t>
            </a:r>
            <a:r>
              <a:rPr i="1" b="1">
                <a:solidFill>
                  <a:srgbClr val="7030A0"/>
                </a:solidFill>
              </a:rPr>
              <a:t>inequality</a:t>
            </a:r>
            <a:r>
              <a:rPr i="1"/>
              <a:t> by...</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6063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109728" y="155448"/>
            <a:ext cx="5385816" cy="585216"/>
          </a:xfrm>
          <a:prstGeom prst="rect">
            <a:avLst/>
          </a:prstGeom>
          <a:noFill/>
        </p:spPr>
        <p:txBody>
          <a:bodyPr wrap="none">
            <a:spAutoFit/>
          </a:bodyPr>
          <a:lstStyle/>
          <a:p>
            <a:pPr>
              <a:defRPr sz="3200" b="1"/>
            </a:pPr>
            <a:r>
              <a:t>Today’s Focus: </a:t>
            </a:r>
            <a:r>
              <a:rPr>
                <a:solidFill>
                  <a:srgbClr val="7030A0"/>
                </a:solidFill>
              </a:rPr>
              <a:t>inequality</a:t>
            </a:r>
          </a:p>
        </p:txBody>
      </p:sp>
      <p:sp>
        <p:nvSpPr>
          <p:cNvPr id="4" name="TextBox 3"/>
          <p:cNvSpPr txBox="1"/>
          <p:nvPr/>
        </p:nvSpPr>
        <p:spPr>
          <a:xfrm>
            <a:off x="155448" y="841248"/>
            <a:ext cx="5111496" cy="585216"/>
          </a:xfrm>
          <a:prstGeom prst="rect">
            <a:avLst/>
          </a:prstGeom>
          <a:noFill/>
        </p:spPr>
        <p:txBody>
          <a:bodyPr wrap="square">
            <a:spAutoFit/>
          </a:bodyPr>
          <a:lstStyle/>
          <a:p>
            <a:pPr>
              <a:defRPr sz="3200" b="1" u="sng"/>
            </a:pPr>
            <a:r>
              <a:t>Content Objective</a:t>
            </a:r>
          </a:p>
        </p:txBody>
      </p:sp>
      <p:sp>
        <p:nvSpPr>
          <p:cNvPr id="5" name="TextBox 4"/>
          <p:cNvSpPr txBox="1"/>
          <p:nvPr/>
        </p:nvSpPr>
        <p:spPr>
          <a:xfrm>
            <a:off x="109728" y="3108960"/>
            <a:ext cx="4197096" cy="585216"/>
          </a:xfrm>
          <a:prstGeom prst="rect">
            <a:avLst/>
          </a:prstGeom>
          <a:noFill/>
        </p:spPr>
        <p:txBody>
          <a:bodyPr wrap="none">
            <a:spAutoFit/>
          </a:bodyPr>
          <a:lstStyle/>
          <a:p>
            <a:pPr>
              <a:defRPr sz="3200" b="1" u="sng"/>
            </a:pPr>
            <a:r>
              <a:t>Language Objective</a:t>
            </a:r>
          </a:p>
        </p:txBody>
      </p:sp>
      <p:sp>
        <p:nvSpPr>
          <p:cNvPr id="6" name="TextBox 5"/>
          <p:cNvSpPr txBox="1"/>
          <p:nvPr/>
        </p:nvSpPr>
        <p:spPr>
          <a:xfrm>
            <a:off x="155448" y="2926080"/>
            <a:ext cx="6355080" cy="2304288"/>
          </a:xfrm>
          <a:prstGeom prst="rect">
            <a:avLst/>
          </a:prstGeom>
          <a:noFill/>
        </p:spPr>
        <p:txBody>
          <a:bodyPr wrap="square" anchor="ctr">
            <a:spAutoFit/>
          </a:bodyPr>
          <a:lstStyle/>
          <a:p>
            <a:pPr algn="l"/>
            <a:r>
              <a:rPr b="0" i="0" sz="2400"/>
              <a:t>In complete sentences, I can answer this question using the vocabulary words to the right:</a:t>
            </a:r>
          </a:p>
        </p:txBody>
      </p:sp>
      <p:sp>
        <p:nvSpPr>
          <p:cNvPr id="7" name="TextBox 6"/>
          <p:cNvSpPr txBox="1"/>
          <p:nvPr/>
        </p:nvSpPr>
        <p:spPr>
          <a:xfrm>
            <a:off x="155448" y="4663440"/>
            <a:ext cx="5751576" cy="4663440"/>
          </a:xfrm>
          <a:prstGeom prst="rect">
            <a:avLst/>
          </a:prstGeom>
          <a:noFill/>
        </p:spPr>
        <p:txBody>
          <a:bodyPr wrap="square">
            <a:spAutoFit/>
          </a:bodyPr>
          <a:lstStyle/>
          <a:p>
            <a:r>
              <a:t>How do you know if a value satisfies an </a:t>
            </a:r>
            <a:r>
              <a:rPr b="1" sz="1800">
                <a:solidFill>
                  <a:srgbClr val="7030A0"/>
                </a:solidFill>
              </a:rPr>
              <a:t>inequality</a:t>
            </a:r>
            <a:r>
              <a:t>?</a:t>
            </a:r>
          </a:p>
        </p:txBody>
      </p:sp>
      <p:sp>
        <p:nvSpPr>
          <p:cNvPr id="8" name="TextBox 7"/>
          <p:cNvSpPr txBox="1"/>
          <p:nvPr/>
        </p:nvSpPr>
        <p:spPr>
          <a:xfrm>
            <a:off x="155448" y="5605272"/>
            <a:ext cx="5751576" cy="4663440"/>
          </a:xfrm>
          <a:prstGeom prst="rect">
            <a:avLst/>
          </a:prstGeom>
          <a:noFill/>
        </p:spPr>
        <p:txBody>
          <a:bodyPr wrap="square">
            <a:spAutoFit/>
          </a:bodyPr>
          <a:lstStyle/>
          <a:p>
            <a:r>
              <a:rPr i="1"/>
              <a:t>I know if a value satisfies an </a:t>
            </a:r>
            <a:r>
              <a:rPr b="1" sz="1800" i="1">
                <a:solidFill>
                  <a:srgbClr val="7030A0"/>
                </a:solidFill>
              </a:rPr>
              <a:t>inequality</a:t>
            </a:r>
            <a:r>
              <a:rPr i="1"/>
              <a:t> by...</a:t>
            </a:r>
          </a:p>
        </p:txBody>
      </p:sp>
      <p:sp>
        <p:nvSpPr>
          <p:cNvPr id="9" name="TextBox 8"/>
          <p:cNvSpPr txBox="1"/>
          <p:nvPr/>
        </p:nvSpPr>
        <p:spPr>
          <a:xfrm>
            <a:off x="155448" y="1371600"/>
            <a:ext cx="5486400" cy="1197864"/>
          </a:xfrm>
          <a:prstGeom prst="rect">
            <a:avLst/>
          </a:prstGeom>
          <a:noFill/>
        </p:spPr>
        <p:txBody>
          <a:bodyPr wrap="square">
            <a:spAutoFit/>
          </a:bodyPr>
          <a:lstStyle/>
          <a:p/>
          <a:p>
            <a:r>
              <a:rPr sz="2400" i="0"/>
              <a:t>We can determine if a value makes an </a:t>
            </a:r>
            <a:r>
              <a:rPr sz="2400" b="1" i="0">
                <a:solidFill>
                  <a:srgbClr val="7030A0"/>
                </a:solidFill>
              </a:rPr>
              <a:t>inequality</a:t>
            </a:r>
            <a:r>
              <a:rPr sz="2400" i="0"/>
              <a:t> true by evaluating the </a:t>
            </a:r>
            <a:r>
              <a:rPr sz="2400" b="1" i="0">
                <a:solidFill>
                  <a:srgbClr val="7030A0"/>
                </a:solidFill>
              </a:rPr>
              <a:t>inequality</a:t>
            </a:r>
            <a:r>
              <a:rPr sz="2400" i="0"/>
              <a:t> using </a:t>
            </a:r>
            <a:r>
              <a:rPr sz="2400" b="1" i="0">
                <a:solidFill>
                  <a:srgbClr val="7030A0"/>
                </a:solidFill>
              </a:rPr>
              <a:t>operations</a:t>
            </a:r>
            <a:r>
              <a:rPr sz="2400" i="0"/>
              <a:t>.</a:t>
            </a:r>
          </a:p>
        </p:txBody>
      </p:sp>
      <p:pic>
        <p:nvPicPr>
          <p:cNvPr id="10" name="Picture 9" descr="se_b.png"/>
          <p:cNvPicPr>
            <a:picLocks noChangeAspect="1"/>
          </p:cNvPicPr>
          <p:nvPr/>
        </p:nvPicPr>
        <p:blipFill>
          <a:blip r:embed="rId3"/>
          <a:stretch>
            <a:fillRect/>
          </a:stretch>
        </p:blipFill>
        <p:spPr>
          <a:xfrm>
            <a:off x="8476488" y="6547104"/>
            <a:ext cx="577378" cy="310896"/>
          </a:xfrm>
          <a:prstGeom prst="rect">
            <a:avLst/>
          </a:prstGeom>
        </p:spPr>
      </p:pic>
      <p:pic>
        <p:nvPicPr>
          <p:cNvPr id="11" name="Picture 10" descr="M6063w.png"/>
          <p:cNvPicPr>
            <a:picLocks noChangeAspect="1"/>
          </p:cNvPicPr>
          <p:nvPr/>
        </p:nvPicPr>
        <p:blipFill>
          <a:blip r:embed="rId4"/>
          <a:stretch>
            <a:fillRect/>
          </a:stretch>
        </p:blipFill>
        <p:spPr>
          <a:xfrm>
            <a:off x="9144000" y="1133856"/>
            <a:ext cx="3054096" cy="2286000"/>
          </a:xfrm>
          <a:prstGeom prst="rect">
            <a:avLst/>
          </a:prstGeom>
        </p:spPr>
      </p:pic>
      <p:pic>
        <p:nvPicPr>
          <p:cNvPr id="12" name="Picture 11" descr="M6046w.png"/>
          <p:cNvPicPr>
            <a:picLocks noChangeAspect="1"/>
          </p:cNvPicPr>
          <p:nvPr/>
        </p:nvPicPr>
        <p:blipFill>
          <a:blip r:embed="rId5"/>
          <a:stretch>
            <a:fillRect/>
          </a:stretch>
        </p:blipFill>
        <p:spPr>
          <a:xfrm>
            <a:off x="9144000" y="3438144"/>
            <a:ext cx="3054096" cy="2286000"/>
          </a:xfrm>
          <a:prstGeom prst="rect">
            <a:avLst/>
          </a:prstGeom>
        </p:spPr>
      </p:pic>
      <p:pic>
        <p:nvPicPr>
          <p:cNvPr id="13" name="Picture 12" descr="pacman.png"/>
          <p:cNvPicPr>
            <a:picLocks noChangeAspect="1"/>
          </p:cNvPicPr>
          <p:nvPr/>
        </p:nvPicPr>
        <p:blipFill>
          <a:blip r:embed="rId6"/>
          <a:stretch>
            <a:fillRect/>
          </a:stretch>
        </p:blipFill>
        <p:spPr>
          <a:xfrm>
            <a:off x="7662672" y="5833872"/>
            <a:ext cx="1197864" cy="694944"/>
          </a:xfrm>
          <a:prstGeom prst="rect">
            <a:avLst/>
          </a:prstGeom>
        </p:spPr>
      </p:pic>
      <p:pic>
        <p:nvPicPr>
          <p:cNvPr id="14" name="Picture 13" descr="bracket.png"/>
          <p:cNvPicPr>
            <a:picLocks noChangeAspect="1"/>
          </p:cNvPicPr>
          <p:nvPr/>
        </p:nvPicPr>
        <p:blipFill>
          <a:blip r:embed="rId7"/>
          <a:stretch>
            <a:fillRect/>
          </a:stretch>
        </p:blipFill>
        <p:spPr>
          <a:xfrm>
            <a:off x="6190488" y="5797296"/>
            <a:ext cx="969264" cy="758952"/>
          </a:xfrm>
          <a:prstGeom prst="rect">
            <a:avLst/>
          </a:prstGeom>
        </p:spPr>
      </p:pic>
      <p:pic>
        <p:nvPicPr>
          <p:cNvPr id="15" name="Picture 14" descr="noun-write-1439720.png"/>
          <p:cNvPicPr>
            <a:picLocks noChangeAspect="1"/>
          </p:cNvPicPr>
          <p:nvPr/>
        </p:nvPicPr>
        <p:blipFill>
          <a:blip r:embed="rId8"/>
          <a:stretch>
            <a:fillRect/>
          </a:stretch>
        </p:blipFill>
        <p:spPr>
          <a:xfrm>
            <a:off x="6364224" y="5833872"/>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How do you know if a value satisfies an </a:t>
            </a:r>
            <a:r>
              <a:rPr b="1" sz="2800">
                <a:solidFill>
                  <a:srgbClr val="7030A0"/>
                </a:solidFill>
              </a:rPr>
              <a:t>inequality</a:t>
            </a:r>
            <a:r>
              <a:rPr b="1" sz="2800"/>
              <a: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6063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6046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6063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6046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6063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an </a:t>
            </a:r>
            <a:r>
              <a:rPr b="1">
                <a:solidFill>
                  <a:srgbClr val="7030A0"/>
                </a:solidFill>
              </a:rPr>
              <a:t>inequality</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inequality</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