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9.png"/><Relationship Id="rId6" Type="http://schemas.openxmlformats.org/officeDocument/2006/relationships/hyperlink" Target="https://thevisualnonglossary.com/admn/cd_interface/docs_generate/download_reading.php?file=Reading%20Passage_absolute_value_M6001.docx" TargetMode="Externa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6.png"/><Relationship Id="rId22" Type="http://schemas.openxmlformats.org/officeDocument/2006/relationships/image" Target="../media/image57.png"/><Relationship Id="rId23" Type="http://schemas.openxmlformats.org/officeDocument/2006/relationships/image" Target="../media/image58.png"/><Relationship Id="rId24"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3.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9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opposite number</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opposite number</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09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00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absolute value</a:t>
            </a:r>
            <a:r>
              <a:t> different from an </a:t>
            </a:r>
            <a:r>
              <a:rPr b="1">
                <a:solidFill>
                  <a:srgbClr val="7030A0"/>
                </a:solidFill>
              </a:rPr>
              <a:t>opposite number</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absolute value</a:t>
            </a:r>
            <a:r>
              <a:t> is different from an </a:t>
            </a:r>
            <a:r>
              <a:rPr b="1">
                <a:solidFill>
                  <a:srgbClr val="7030A0"/>
                </a:solidFill>
              </a:rPr>
              <a:t>opposite number</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M6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The purpose for reading is to figure out what </a:t>
            </a:r>
            <a:r>
              <a:rPr sz="1800" b="1" i="0">
                <a:solidFill>
                  <a:srgbClr val="7030A0"/>
                </a:solidFill>
              </a:rPr>
              <a:t>absolute value</a:t>
            </a:r>
            <a:r>
              <a:rPr sz="1800" i="0"/>
              <a:t> means and how a number line and the idea of distance can help us understand it.</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p>
            <a:r>
              <a:rPr i="0"/>
              <a:t>• </a:t>
            </a:r>
            <a:r>
              <a:rPr sz="1800" i="0"/>
              <a:t>What </a:t>
            </a:r>
            <a:r>
              <a:rPr sz="1800" b="1" i="0">
                <a:solidFill>
                  <a:srgbClr val="7030A0"/>
                </a:solidFill>
              </a:rPr>
              <a:t>absolute value</a:t>
            </a:r>
            <a:r>
              <a:rPr sz="1800" i="0"/>
              <a:t> means</a:t>
            </a:r>
          </a:p>
          <a:p>
            <a:r>
              <a:rPr i="0"/>
              <a:t>• </a:t>
            </a:r>
            <a:r>
              <a:rPr sz="1800" i="0"/>
              <a:t>How a number and its opposite are shown on a number line</a:t>
            </a:r>
          </a:p>
          <a:p>
            <a:r>
              <a:rPr i="0"/>
              <a:t>• </a:t>
            </a:r>
            <a:r>
              <a:rPr sz="1800" i="0"/>
              <a:t>How far numbers are from zero</a:t>
            </a:r>
          </a:p>
          <a:p>
            <a:r>
              <a:rPr i="0"/>
              <a:t>• </a:t>
            </a:r>
            <a:r>
              <a:rPr sz="1800" i="0"/>
              <a:t>How </a:t>
            </a:r>
            <a:r>
              <a:rPr sz="1800" b="1" i="0">
                <a:solidFill>
                  <a:srgbClr val="7030A0"/>
                </a:solidFill>
              </a:rPr>
              <a:t>absolute value</a:t>
            </a:r>
            <a:r>
              <a:rPr sz="1800" i="0"/>
              <a:t> is written in math</a:t>
            </a:r>
          </a:p>
          <a:p>
            <a:r>
              <a:rPr i="0"/>
              <a:t>• </a:t>
            </a:r>
            <a:r>
              <a:rPr sz="1800" i="0"/>
              <a:t>How </a:t>
            </a:r>
            <a:r>
              <a:rPr sz="1800" b="1" i="0">
                <a:solidFill>
                  <a:srgbClr val="7030A0"/>
                </a:solidFill>
              </a:rPr>
              <a:t>absolute value</a:t>
            </a:r>
            <a:r>
              <a:rPr sz="1800" i="0"/>
              <a:t> compares to negative and positive numbers</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How does thinking about distance help you explain why the </a:t>
            </a:r>
            <a:r>
              <a:rPr sz="1800" b="1" i="0">
                <a:solidFill>
                  <a:srgbClr val="7030A0"/>
                </a:solidFill>
              </a:rPr>
              <a:t>absolute value</a:t>
            </a:r>
            <a:r>
              <a:rPr sz="1800" i="0"/>
              <a:t> of a number is always positive?</a:t>
            </a:r>
          </a:p>
        </p:txBody>
      </p:sp>
      <p:sp>
        <p:nvSpPr>
          <p:cNvPr id="4" name="TextBox 3"/>
          <p:cNvSpPr txBox="1"/>
          <p:nvPr/>
        </p:nvSpPr>
        <p:spPr>
          <a:xfrm>
            <a:off x="1" y="2121408"/>
            <a:ext cx="3044952" cy="1764792"/>
          </a:xfrm>
          <a:prstGeom prst="rect">
            <a:avLst/>
          </a:prstGeom>
          <a:noFill/>
        </p:spPr>
        <p:txBody>
          <a:bodyPr wrap="square">
            <a:spAutoFit/>
          </a:bodyPr>
          <a:lstStyle/>
          <a:p>
            <a:r>
              <a:rPr sz="1800" i="1"/>
              <a:t>Thinking about distance helps explain why the</a:t>
            </a:r>
            <a:r>
              <a:rPr sz="1800" b="1" i="1">
                <a:solidFill>
                  <a:srgbClr val="7030A0"/>
                </a:solidFill>
              </a:rPr>
              <a:t> absolute value</a:t>
            </a:r>
            <a:r>
              <a:rPr sz="1800" i="1"/>
              <a:t> of a number is always positive because...</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M6001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an </a:t>
            </a:r>
            <a:r>
              <a:rPr b="1" sz="2000">
                <a:solidFill>
                  <a:srgbClr val="7030A0"/>
                </a:solidFill>
              </a:rPr>
              <a:t>absolute value</a:t>
            </a:r>
            <a:r>
              <a:rPr b="1" sz="2000"/>
              <a:t> cannot be negative? </a:t>
            </a:r>
          </a:p>
        </p:txBody>
      </p:sp>
      <p:sp>
        <p:nvSpPr>
          <p:cNvPr id="5" name="TextBox 4"/>
          <p:cNvSpPr txBox="1"/>
          <p:nvPr/>
        </p:nvSpPr>
        <p:spPr>
          <a:xfrm>
            <a:off x="0" y="1490472"/>
            <a:ext cx="5751576" cy="923544"/>
          </a:xfrm>
          <a:prstGeom prst="rect">
            <a:avLst/>
          </a:prstGeom>
          <a:noFill/>
        </p:spPr>
        <p:txBody>
          <a:bodyPr wrap="square">
            <a:spAutoFit/>
          </a:bodyPr>
          <a:lstStyle/>
          <a:p>
            <a:r>
              <a:rPr i="1"/>
              <a:t>I think an </a:t>
            </a:r>
            <a:r>
              <a:rPr b="1" sz="2000" i="1">
                <a:solidFill>
                  <a:srgbClr val="7030A0"/>
                </a:solidFill>
              </a:rPr>
              <a:t>absolute value</a:t>
            </a:r>
            <a:r>
              <a:rPr i="1"/>
              <a:t> cannot be negative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600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609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0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an </a:t>
            </a:r>
            <a:r>
              <a:rPr b="1">
                <a:solidFill>
                  <a:srgbClr val="7030A0"/>
                </a:solidFill>
              </a:rPr>
              <a:t>absolute value</a:t>
            </a:r>
            <a:r>
              <a:t> cannot be negative?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an </a:t>
            </a:r>
            <a:r>
              <a:rPr b="1">
                <a:solidFill>
                  <a:srgbClr val="7030A0"/>
                </a:solidFill>
              </a:rPr>
              <a:t>absolute value</a:t>
            </a:r>
            <a:r>
              <a:t> cannot be negative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absolute value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absolute value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absolute value</a:t>
            </a:r>
            <a:r>
              <a:rPr sz="2000"/>
              <a:t>
• My visual is…
• It relates to what I’ve learned about </a:t>
            </a:r>
            <a:r>
              <a:rPr b="1" sz="2000">
                <a:solidFill>
                  <a:srgbClr val="7030A0"/>
                </a:solidFill>
              </a:rPr>
              <a:t>absolute value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absolute value</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absolute value.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0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0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0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absolute value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6090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absolute value...</a:t>
            </a:r>
            <a:r>
              <a:rPr i="1"/>
              <a:t>
From this visual, I can infer… </a:t>
            </a:r>
            <a:r>
              <a:rPr i="0"/>
              <a:t>(use </a:t>
            </a:r>
            <a:r>
              <a:rPr b="1">
                <a:solidFill>
                  <a:srgbClr val="7030A0"/>
                </a:solidFill>
              </a:rPr>
              <a:t>absolute value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0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absolute value</a:t>
            </a:r>
            <a:r>
              <a:t>.
Include 3-5 other vocabulary words in your paragraph. You may include the following stems:​
</a:t>
            </a:r>
            <a:r>
              <a:rPr i="1"/>
              <a:t>•   An </a:t>
            </a:r>
            <a:r>
              <a:rPr i="1" b="1">
                <a:solidFill>
                  <a:srgbClr val="7030A0"/>
                </a:solidFill>
              </a:rPr>
              <a:t>absolute value</a:t>
            </a:r>
            <a:r>
              <a:rPr i="1"/>
              <a:t> is...
</a:t>
            </a:r>
            <a:r>
              <a:rPr i="1"/>
              <a:t>•   An </a:t>
            </a:r>
            <a:r>
              <a:rPr i="1" b="1">
                <a:solidFill>
                  <a:srgbClr val="7030A0"/>
                </a:solidFill>
              </a:rPr>
              <a:t>absolute value</a:t>
            </a:r>
            <a:r>
              <a:rPr i="1"/>
              <a:t> is different from an </a:t>
            </a:r>
            <a:r>
              <a:rPr i="1" b="1">
                <a:solidFill>
                  <a:srgbClr val="7030A0"/>
                </a:solidFill>
              </a:rPr>
              <a:t>opposite number</a:t>
            </a:r>
            <a:r>
              <a:rPr i="1"/>
              <a:t> because...
</a:t>
            </a:r>
            <a:r>
              <a:rPr i="1"/>
              <a:t>•   I think an </a:t>
            </a:r>
            <a:r>
              <a:rPr i="1" b="1">
                <a:solidFill>
                  <a:srgbClr val="7030A0"/>
                </a:solidFill>
              </a:rPr>
              <a:t>absolute value</a:t>
            </a:r>
            <a:r>
              <a:rPr i="1"/>
              <a:t> cannot be negative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600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absolute value</a:t>
            </a:r>
          </a:p>
        </p:txBody>
      </p:sp>
      <p:sp>
        <p:nvSpPr>
          <p:cNvPr id="4" name="TextBox 3"/>
          <p:cNvSpPr txBox="1"/>
          <p:nvPr/>
        </p:nvSpPr>
        <p:spPr>
          <a:xfrm>
            <a:off x="155448" y="841248"/>
            <a:ext cx="5111496" cy="585216"/>
          </a:xfrm>
          <a:prstGeom prst="rect">
            <a:avLst/>
          </a:prstGeom>
          <a:noFill/>
        </p:spPr>
        <p:txBody>
          <a:bodyPr wrap="squar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b="0" i="0"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Why do you think an </a:t>
            </a:r>
            <a:r>
              <a:rPr b="1" sz="1800">
                <a:solidFill>
                  <a:srgbClr val="7030A0"/>
                </a:solidFill>
              </a:rPr>
              <a:t>absolute value</a:t>
            </a:r>
            <a:r>
              <a:t> cannot be negative? </a:t>
            </a:r>
          </a:p>
        </p:txBody>
      </p:sp>
      <p:sp>
        <p:nvSpPr>
          <p:cNvPr id="8" name="TextBox 7"/>
          <p:cNvSpPr txBox="1"/>
          <p:nvPr/>
        </p:nvSpPr>
        <p:spPr>
          <a:xfrm>
            <a:off x="155448" y="5605272"/>
            <a:ext cx="5751576" cy="4663440"/>
          </a:xfrm>
          <a:prstGeom prst="rect">
            <a:avLst/>
          </a:prstGeom>
          <a:noFill/>
        </p:spPr>
        <p:txBody>
          <a:bodyPr wrap="square">
            <a:spAutoFit/>
          </a:bodyPr>
          <a:lstStyle/>
          <a:p>
            <a:r>
              <a:rPr i="1"/>
              <a:t>I think an </a:t>
            </a:r>
            <a:r>
              <a:rPr b="1" sz="1800" i="1">
                <a:solidFill>
                  <a:srgbClr val="7030A0"/>
                </a:solidFill>
              </a:rPr>
              <a:t>absolute value</a:t>
            </a:r>
            <a:r>
              <a:rPr i="1"/>
              <a:t> cannot be negative because...</a:t>
            </a:r>
          </a:p>
        </p:txBody>
      </p:sp>
      <p:sp>
        <p:nvSpPr>
          <p:cNvPr id="9" name="TextBox 8"/>
          <p:cNvSpPr txBox="1"/>
          <p:nvPr/>
        </p:nvSpPr>
        <p:spPr>
          <a:xfrm>
            <a:off x="155448" y="1371600"/>
            <a:ext cx="5486400" cy="1197864"/>
          </a:xfrm>
          <a:prstGeom prst="rect">
            <a:avLst/>
          </a:prstGeom>
          <a:noFill/>
        </p:spPr>
        <p:txBody>
          <a:bodyPr wrap="square">
            <a:spAutoFit/>
          </a:bodyPr>
          <a:lstStyle/>
          <a:p/>
          <a:p>
            <a:r>
              <a:rPr sz="2400" i="0"/>
              <a:t>We can identify and explain the </a:t>
            </a:r>
            <a:r>
              <a:rPr sz="2400" b="1" i="0">
                <a:solidFill>
                  <a:srgbClr val="7030A0"/>
                </a:solidFill>
              </a:rPr>
              <a:t>absolute value</a:t>
            </a:r>
            <a:r>
              <a:rPr sz="2400" i="0"/>
              <a:t> of a number and how it relates to its opposite.</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M6001w.png"/>
          <p:cNvPicPr>
            <a:picLocks noChangeAspect="1"/>
          </p:cNvPicPr>
          <p:nvPr/>
        </p:nvPicPr>
        <p:blipFill>
          <a:blip r:embed="rId4"/>
          <a:stretch>
            <a:fillRect/>
          </a:stretch>
        </p:blipFill>
        <p:spPr>
          <a:xfrm>
            <a:off x="9144000" y="1133856"/>
            <a:ext cx="3054096" cy="2286000"/>
          </a:xfrm>
          <a:prstGeom prst="rect">
            <a:avLst/>
          </a:prstGeom>
        </p:spPr>
      </p:pic>
      <p:pic>
        <p:nvPicPr>
          <p:cNvPr id="12" name="Picture 11" descr="M6090w.png"/>
          <p:cNvPicPr>
            <a:picLocks noChangeAspect="1"/>
          </p:cNvPicPr>
          <p:nvPr/>
        </p:nvPicPr>
        <p:blipFill>
          <a:blip r:embed="rId5"/>
          <a:stretch>
            <a:fillRect/>
          </a:stretch>
        </p:blipFill>
        <p:spPr>
          <a:xfrm>
            <a:off x="9144000" y="3438144"/>
            <a:ext cx="3054096" cy="2286000"/>
          </a:xfrm>
          <a:prstGeom prst="rect">
            <a:avLst/>
          </a:prstGeom>
        </p:spPr>
      </p:pic>
      <p:pic>
        <p:nvPicPr>
          <p:cNvPr id="13" name="Picture 12" descr="pacman.png"/>
          <p:cNvPicPr>
            <a:picLocks noChangeAspect="1"/>
          </p:cNvPicPr>
          <p:nvPr/>
        </p:nvPicPr>
        <p:blipFill>
          <a:blip r:embed="rId6"/>
          <a:stretch>
            <a:fillRect/>
          </a:stretch>
        </p:blipFill>
        <p:spPr>
          <a:xfrm>
            <a:off x="7662672" y="5833872"/>
            <a:ext cx="1197864" cy="694944"/>
          </a:xfrm>
          <a:prstGeom prst="rect">
            <a:avLst/>
          </a:prstGeom>
        </p:spPr>
      </p:pic>
      <p:pic>
        <p:nvPicPr>
          <p:cNvPr id="14" name="Picture 13" descr="bracket.png"/>
          <p:cNvPicPr>
            <a:picLocks noChangeAspect="1"/>
          </p:cNvPicPr>
          <p:nvPr/>
        </p:nvPicPr>
        <p:blipFill>
          <a:blip r:embed="rId7"/>
          <a:stretch>
            <a:fillRect/>
          </a:stretch>
        </p:blipFill>
        <p:spPr>
          <a:xfrm>
            <a:off x="6190488" y="5797296"/>
            <a:ext cx="969264" cy="758952"/>
          </a:xfrm>
          <a:prstGeom prst="rect">
            <a:avLst/>
          </a:prstGeom>
        </p:spPr>
      </p:pic>
      <p:pic>
        <p:nvPicPr>
          <p:cNvPr id="15" name="Picture 14" descr="noun-write-1439720.png"/>
          <p:cNvPicPr>
            <a:picLocks noChangeAspect="1"/>
          </p:cNvPicPr>
          <p:nvPr/>
        </p:nvPicPr>
        <p:blipFill>
          <a:blip r:embed="rId8"/>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an </a:t>
            </a:r>
            <a:r>
              <a:rPr b="1" sz="2800">
                <a:solidFill>
                  <a:srgbClr val="7030A0"/>
                </a:solidFill>
              </a:rPr>
              <a:t>absolute value</a:t>
            </a:r>
            <a:r>
              <a:rPr b="1" sz="2800"/>
              <a:t> cannot be negative?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600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609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0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9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600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absolute value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absolute value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