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9.png"/><Relationship Id="rId6" Type="http://schemas.openxmlformats.org/officeDocument/2006/relationships/hyperlink" Target="https://thevisualnonglossary.com/admn/cd_interface/docs_generate/download_reading.php?file=Reading%20Passage_forma_simplificada_M5e115.docx" TargetMode="External"/><Relationship Id="rId7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6.png"/><Relationship Id="rId22" Type="http://schemas.openxmlformats.org/officeDocument/2006/relationships/image" Target="../media/image57.png"/><Relationship Id="rId23" Type="http://schemas.openxmlformats.org/officeDocument/2006/relationships/image" Target="../media/image58.png"/><Relationship Id="rId24" Type="http://schemas.openxmlformats.org/officeDocument/2006/relationships/image" Target="../media/image59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0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0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1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3.png"/><Relationship Id="rId9" Type="http://schemas.openxmlformats.org/officeDocument/2006/relationships/image" Target="../media/image45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4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fracción equivalente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fracción equivalente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5e04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5e11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una fracción de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 con una</a:t>
            </a:r>
            <a:r>
              <a:rPr b="1">
                <a:solidFill>
                  <a:srgbClr val="7030A0"/>
                </a:solidFill>
              </a:rPr>
              <a:t> fracción equivalente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fracción de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 está relacionada con una</a:t>
            </a:r>
            <a:r>
              <a:rPr b="1">
                <a:solidFill>
                  <a:srgbClr val="7030A0"/>
                </a:solidFill>
              </a:rPr>
              <a:t> fracción equivalente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1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Lectura Estructurada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Aprender a reconocer y crear la </a:t>
            </a:r>
            <a:r>
              <a:rPr sz="1800" b="1" i="0">
                <a:solidFill>
                  <a:srgbClr val="7030A0"/>
                </a:solidFill>
              </a:rPr>
              <a:t>forma simplificada</a:t>
            </a:r>
            <a:r>
              <a:rPr sz="1800" i="0"/>
              <a:t> de una fracción usando </a:t>
            </a:r>
            <a:r>
              <a:rPr sz="1800" b="1" i="0">
                <a:solidFill>
                  <a:srgbClr val="7030A0"/>
                </a:solidFill>
              </a:rPr>
              <a:t>factores</a:t>
            </a:r>
            <a:r>
              <a:rPr sz="1800" i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865376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Presta atención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216712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i="0"/>
              <a:t>• </a:t>
            </a:r>
            <a:r>
              <a:rPr sz="1800" i="0"/>
              <a:t>Ejemplos de fracciones que muestran la misma cantidad</a:t>
            </a:r>
          </a:p>
          <a:p>
            <a:r>
              <a:rPr i="0"/>
              <a:t>• </a:t>
            </a:r>
            <a:r>
              <a:rPr sz="1800" i="0"/>
              <a:t>Pasos que usan </a:t>
            </a:r>
            <a:r>
              <a:rPr sz="1800" b="1" i="0">
                <a:solidFill>
                  <a:srgbClr val="7030A0"/>
                </a:solidFill>
              </a:rPr>
              <a:t>factores</a:t>
            </a:r>
          </a:p>
          <a:p>
            <a:r>
              <a:rPr i="0"/>
              <a:t>• </a:t>
            </a:r>
            <a:r>
              <a:rPr sz="1800" i="0"/>
              <a:t>Lo que hace que una fracción sea la </a:t>
            </a:r>
            <a:r>
              <a:rPr sz="1800" b="1" i="0">
                <a:solidFill>
                  <a:srgbClr val="7030A0"/>
                </a:solidFill>
              </a:rPr>
              <a:t>forma simplificada</a:t>
            </a:r>
          </a:p>
          <a:p>
            <a:r>
              <a:rPr i="0"/>
              <a:t>• </a:t>
            </a:r>
            <a:r>
              <a:rPr sz="1800" i="0"/>
              <a:t>Señales de que una fracción ya no puede ser </a:t>
            </a:r>
            <a:r>
              <a:rPr sz="1800" b="1" i="0">
                <a:solidFill>
                  <a:srgbClr val="7030A0"/>
                </a:solidFill>
              </a:rPr>
              <a:t>simplificada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bo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664" y="5458968"/>
            <a:ext cx="1161288" cy="1161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52160"/>
            <a:ext cx="1828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 u="sng">
                <a:solidFill>
                  <a:srgbClr val="0070C0"/>
                </a:solidFill>
                <a:hlinkClick r:id="rId6"/>
              </a:rPr>
              <a:t>Reading Passage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Conversación Post-Lectura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¿Por qué alguien podría elegir usar la </a:t>
            </a:r>
            <a:r>
              <a:rPr sz="1800" b="1" i="0">
                <a:solidFill>
                  <a:srgbClr val="7030A0"/>
                </a:solidFill>
              </a:rPr>
              <a:t>forma simplificada</a:t>
            </a:r>
            <a:r>
              <a:rPr sz="1800" i="0"/>
              <a:t> cuando trabaja con fracciones en matemáticas?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12140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1"/>
              <a:t>Alguien podría elegir usar la </a:t>
            </a:r>
            <a:r>
              <a:rPr sz="1800" b="1" i="1">
                <a:solidFill>
                  <a:srgbClr val="7030A0"/>
                </a:solidFill>
              </a:rPr>
              <a:t>forma simplificada</a:t>
            </a:r>
            <a:r>
              <a:rPr sz="1800" i="1"/>
              <a:t> cuando trabaja con fracciones en matemáticas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7" name="Picture 6" descr="M5e11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8" name="Picture 7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10" name="Picture 9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11" name="Picture 10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12" name="Picture 11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3" name="Picture 12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4" name="Picture 13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6" name="Picture 15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8" name="Picture 17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9" name="Picture 18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20" name="Picture 19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21" name="Picture 20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22" name="Picture 21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8" name="Connector 27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30" name="Picture 29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1" name="Picture 30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2" name="Picture 31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</a:t>
            </a:r>
            <a:r>
              <a:rPr b="1" sz="2000">
                <a:solidFill>
                  <a:srgbClr val="7030A0"/>
                </a:solidFill>
              </a:rPr>
              <a:t>simplificamos</a:t>
            </a:r>
            <a:r>
              <a:rPr b="1" sz="2000"/>
              <a:t> las fracciones cuando hacemos problemas de matemáticas?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</a:t>
            </a:r>
            <a:r>
              <a:rPr b="1" sz="2000" i="1">
                <a:solidFill>
                  <a:srgbClr val="7030A0"/>
                </a:solidFill>
              </a:rPr>
              <a:t>simplificamos</a:t>
            </a:r>
            <a:r>
              <a:rPr i="1"/>
              <a:t> fracciones cuando hacemos problemas matemáticos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5e11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5e04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11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</a:t>
            </a:r>
            <a:r>
              <a:rPr b="1">
                <a:solidFill>
                  <a:srgbClr val="7030A0"/>
                </a:solidFill>
              </a:rPr>
              <a:t>simplificamos</a:t>
            </a:r>
            <a:r>
              <a:t> las fracciones cuando hacemos problemas de matemáticas?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</a:t>
            </a:r>
            <a:r>
              <a:rPr b="1">
                <a:solidFill>
                  <a:srgbClr val="7030A0"/>
                </a:solidFill>
              </a:rPr>
              <a:t>simplificamos</a:t>
            </a:r>
            <a:r>
              <a:t> fracciones cuando hacemos problemas matemáticos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1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forma simplificada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1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forma simplificada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forma simplificada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1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forma simplificada.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15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11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11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1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5e04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1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forma simplificada...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1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1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forma simplificada</a:t>
            </a:r>
            <a:r>
              <a:rPr i="1"/>
              <a:t> es...
</a:t>
            </a:r>
            <a:r>
              <a:rPr i="1"/>
              <a:t>•   Una fracción de </a:t>
            </a:r>
            <a:r>
              <a:rPr i="1" b="1">
                <a:solidFill>
                  <a:srgbClr val="7030A0"/>
                </a:solidFill>
              </a:rPr>
              <a:t>forma simplificada</a:t>
            </a:r>
            <a:r>
              <a:rPr i="1"/>
              <a:t> está relacionada con una</a:t>
            </a:r>
            <a:r>
              <a:rPr i="1" b="1">
                <a:solidFill>
                  <a:srgbClr val="7030A0"/>
                </a:solidFill>
              </a:rPr>
              <a:t> fracción equivalente</a:t>
            </a:r>
            <a:r>
              <a:rPr i="1"/>
              <a:t> porque...
</a:t>
            </a:r>
            <a:r>
              <a:rPr i="1"/>
              <a:t>•   Yo creo que </a:t>
            </a:r>
            <a:r>
              <a:rPr i="1" b="1">
                <a:solidFill>
                  <a:srgbClr val="7030A0"/>
                </a:solidFill>
              </a:rPr>
              <a:t>simplificamos</a:t>
            </a:r>
            <a:r>
              <a:rPr i="1"/>
              <a:t> fracciones cuando hacemos problemas matemáticos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5e11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" y="155448"/>
            <a:ext cx="538581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/>
            </a:pPr>
            <a:r>
              <a:t>Enfoque de hoy:</a:t>
            </a:r>
            <a:r>
              <a:rPr>
                <a:solidFill>
                  <a:srgbClr val="7030A0"/>
                </a:solidFill>
              </a:rPr>
              <a:t>forma simplificada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48" y="841248"/>
            <a:ext cx="5111496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" y="3108960"/>
            <a:ext cx="41970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48" y="2926080"/>
            <a:ext cx="6355080" cy="23042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En oraciones completas, puedo responder esta pregunta usando las palabras de vocabulario a la derecha: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48" y="4663440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¿Por qué crees que </a:t>
            </a:r>
            <a:r>
              <a:rPr b="1" sz="1800">
                <a:solidFill>
                  <a:srgbClr val="7030A0"/>
                </a:solidFill>
              </a:rPr>
              <a:t>simplificamos</a:t>
            </a:r>
            <a:r>
              <a:t> las fracciones cuando hacemos problemas de matemáticas?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" y="5605272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</a:t>
            </a:r>
            <a:r>
              <a:rPr b="1" sz="1800" i="1">
                <a:solidFill>
                  <a:srgbClr val="7030A0"/>
                </a:solidFill>
              </a:rPr>
              <a:t>simplificamos</a:t>
            </a:r>
            <a:r>
              <a:rPr i="1"/>
              <a:t> fracciones cuando hacemos problemas matemáticos porque...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" y="1371600"/>
            <a:ext cx="5486400" cy="119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sz="2400" i="0"/>
              <a:t>Podemos usar factores para </a:t>
            </a:r>
            <a:r>
              <a:rPr sz="2400" b="1" i="0">
                <a:solidFill>
                  <a:srgbClr val="7030A0"/>
                </a:solidFill>
              </a:rPr>
              <a:t>simplificar fracciones</a:t>
            </a:r>
            <a:r>
              <a:rPr sz="2400" i="0"/>
              <a:t> a su forma más simple.</a:t>
            </a:r>
          </a:p>
        </p:txBody>
      </p:sp>
      <p:pic>
        <p:nvPicPr>
          <p:cNvPr id="10" name="Picture 9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11" name="Picture 10" descr="M5e11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12" name="Picture 11" descr="M5e04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3" name="Picture 12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672" y="5833872"/>
            <a:ext cx="1197864" cy="694944"/>
          </a:xfrm>
          <a:prstGeom prst="rect">
            <a:avLst/>
          </a:prstGeom>
        </p:spPr>
      </p:pic>
      <p:pic>
        <p:nvPicPr>
          <p:cNvPr id="14" name="Picture 13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0488" y="5797296"/>
            <a:ext cx="969264" cy="758952"/>
          </a:xfrm>
          <a:prstGeom prst="rect">
            <a:avLst/>
          </a:prstGeom>
        </p:spPr>
      </p:pic>
      <p:pic>
        <p:nvPicPr>
          <p:cNvPr id="15" name="Picture 14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4224" y="5833872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</a:t>
            </a:r>
            <a:r>
              <a:rPr b="1" sz="2800">
                <a:solidFill>
                  <a:srgbClr val="7030A0"/>
                </a:solidFill>
              </a:rPr>
              <a:t>simplificamos</a:t>
            </a:r>
            <a:r>
              <a:rPr b="1" sz="2800"/>
              <a:t> las fracciones cuando hacemos problemas de matemáticas?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5e11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5e04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1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4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5e115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