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8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2.png"/><Relationship Id="rId6" Type="http://schemas.openxmlformats.org/officeDocument/2006/relationships/hyperlink" Target="https://thevisualnonglossary.com/admn/cd_interface/docs_generate/download_reading.php?file=Reading%20Passage_patr%C3%B3n_num%C3%A9rico_M5e083.docx" TargetMode="External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6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6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7.png"/><Relationship Id="rId7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9.xml"/><Relationship Id="rId8" Type="http://schemas.openxmlformats.org/officeDocument/2006/relationships/image" Target="../media/image69.png"/><Relationship Id="rId9" Type="http://schemas.openxmlformats.org/officeDocument/2006/relationships/image" Target="../media/image48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22.png"/><Relationship Id="rId10" Type="http://schemas.openxmlformats.org/officeDocument/2006/relationships/image" Target="../media/image37.png"/><Relationship Id="rId11" Type="http://schemas.openxmlformats.org/officeDocument/2006/relationships/image" Target="../media/image10.png"/><Relationship Id="rId1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8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6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8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Vamos a leer para aprender cómo aparecen los </a:t>
            </a:r>
            <a:r>
              <a:rPr sz="1800" b="1" i="0">
                <a:solidFill>
                  <a:srgbClr val="7030A0"/>
                </a:solidFill>
              </a:rPr>
              <a:t>patrones aditivos</a:t>
            </a:r>
            <a:r>
              <a:rPr sz="1800" i="0"/>
              <a:t> y </a:t>
            </a:r>
            <a:r>
              <a:rPr sz="1800" b="1" i="0">
                <a:solidFill>
                  <a:srgbClr val="7030A0"/>
                </a:solidFill>
              </a:rPr>
              <a:t>multiplicativos</a:t>
            </a:r>
            <a:r>
              <a:rPr sz="1800" i="0"/>
              <a:t> en las </a:t>
            </a:r>
            <a:r>
              <a:rPr sz="1800" b="1" i="0">
                <a:solidFill>
                  <a:srgbClr val="7030A0"/>
                </a:solidFill>
              </a:rPr>
              <a:t>tablas de entrada-salida </a:t>
            </a:r>
            <a:r>
              <a:rPr sz="1800" i="0"/>
              <a:t>y qué nos pueden enseñar.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La </a:t>
            </a:r>
            <a:r>
              <a:rPr sz="1800" b="1" i="0">
                <a:solidFill>
                  <a:srgbClr val="7030A0"/>
                </a:solidFill>
              </a:rPr>
              <a:t>regla</a:t>
            </a:r>
            <a:r>
              <a:rPr sz="1800" i="0"/>
              <a:t> que usa cada estudiante</a:t>
            </a:r>
          </a:p>
          <a:p>
            <a:r>
              <a:rPr i="0"/>
              <a:t>• </a:t>
            </a:r>
            <a:r>
              <a:rPr sz="1800" i="0"/>
              <a:t>Lo que muestra la </a:t>
            </a:r>
            <a:r>
              <a:rPr sz="1800" b="1" i="0">
                <a:solidFill>
                  <a:srgbClr val="7030A0"/>
                </a:solidFill>
              </a:rPr>
              <a:t>tabla de entrada-salida</a:t>
            </a:r>
          </a:p>
          <a:p>
            <a:r>
              <a:rPr i="0"/>
              <a:t>• </a:t>
            </a:r>
            <a:r>
              <a:rPr sz="1800" i="0"/>
              <a:t>Cómo cambian los números en el </a:t>
            </a:r>
            <a:r>
              <a:rPr sz="1800" b="1" i="0">
                <a:solidFill>
                  <a:srgbClr val="7030A0"/>
                </a:solidFill>
              </a:rPr>
              <a:t>patrón aditivo</a:t>
            </a:r>
          </a:p>
          <a:p>
            <a:r>
              <a:rPr i="0"/>
              <a:t>• </a:t>
            </a:r>
            <a:r>
              <a:rPr sz="1800" i="0"/>
              <a:t>Cómo cambian los números en el </a:t>
            </a:r>
            <a:r>
              <a:rPr sz="1800" b="1" i="0">
                <a:solidFill>
                  <a:srgbClr val="7030A0"/>
                </a:solidFill>
              </a:rPr>
              <a:t>patrón multiplicativo</a:t>
            </a:r>
          </a:p>
          <a:p>
            <a:r>
              <a:rPr i="0"/>
              <a:t>• </a:t>
            </a:r>
            <a:r>
              <a:rPr sz="1800" i="0"/>
              <a:t>Lo que los estudiantes aprenden al comparar los </a:t>
            </a:r>
            <a:r>
              <a:rPr sz="1800" b="1" i="0">
                <a:solidFill>
                  <a:srgbClr val="7030A0"/>
                </a:solidFill>
              </a:rPr>
              <a:t>patrones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nos ayuda crear y comparar </a:t>
            </a:r>
            <a:r>
              <a:rPr sz="1800" b="1" i="0">
                <a:solidFill>
                  <a:srgbClr val="7030A0"/>
                </a:solidFill>
              </a:rPr>
              <a:t>patrones numéricos</a:t>
            </a:r>
            <a:r>
              <a:rPr sz="1800" i="0"/>
              <a:t> a comprender la relación entre </a:t>
            </a:r>
            <a:r>
              <a:rPr sz="1800" b="1" i="0">
                <a:solidFill>
                  <a:srgbClr val="7030A0"/>
                </a:solidFill>
              </a:rPr>
              <a:t>entradas</a:t>
            </a:r>
            <a:r>
              <a:rPr sz="1800" i="0"/>
              <a:t> y </a:t>
            </a:r>
            <a:r>
              <a:rPr sz="1800" b="1" i="0">
                <a:solidFill>
                  <a:srgbClr val="7030A0"/>
                </a:solidFill>
              </a:rPr>
              <a:t>salidas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Crear y comparar </a:t>
            </a:r>
            <a:r>
              <a:rPr sz="1800" b="1" i="1">
                <a:solidFill>
                  <a:srgbClr val="7030A0"/>
                </a:solidFill>
              </a:rPr>
              <a:t>patrones numéricos</a:t>
            </a:r>
            <a:r>
              <a:rPr sz="1800" i="1"/>
              <a:t> nos ayuda a comprender las </a:t>
            </a:r>
            <a:r>
              <a:rPr sz="1800" b="1" i="1">
                <a:solidFill>
                  <a:srgbClr val="7030A0"/>
                </a:solidFill>
              </a:rPr>
              <a:t>entradas</a:t>
            </a:r>
            <a:r>
              <a:rPr sz="1800" i="1"/>
              <a:t> y </a:t>
            </a:r>
            <a:r>
              <a:rPr sz="1800" b="1" i="1">
                <a:solidFill>
                  <a:srgbClr val="7030A0"/>
                </a:solidFill>
              </a:rPr>
              <a:t>salidas</a:t>
            </a:r>
            <a:r>
              <a:rPr sz="1800" i="1"/>
              <a:t>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08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3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coordenada-x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coordenada-x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coordenada-y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coordenada-y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2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 es 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nos ayudan los patrones numéricos a comprender la relación entre las coordenadas x e y en un </a:t>
            </a:r>
            <a:r>
              <a:rPr b="1" sz="2000">
                <a:solidFill>
                  <a:srgbClr val="7030A0"/>
                </a:solidFill>
              </a:rPr>
              <a:t>plano de coordenadas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patrones numéricos nos ayudan a comprender la relación entre las coordenadas x e y en un </a:t>
            </a:r>
            <a:r>
              <a:rPr b="1" sz="2000" i="1">
                <a:solidFill>
                  <a:srgbClr val="7030A0"/>
                </a:solidFill>
              </a:rPr>
              <a:t>plano de coordenadas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13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5e13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M5e022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8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nos ayudan los patrones numéricos a comprender la relación entre las coordenadas x e y en 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patrones numéricos nos ayudan a comprender la relación entre las coordenadas x e y en 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 por...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patrón numérico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patrón numérico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patrón numérico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patrón numérico.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8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8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13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5e138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M5e022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patrón numérico...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patrón numérico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patrón numérico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porque...
</a:t>
            </a:r>
            <a:r>
              <a:rPr i="1"/>
              <a:t>•   Los patrones numéricos nos ayudan a comprender la relación entre las coordenadas x e y en un </a:t>
            </a:r>
            <a:r>
              <a:rPr i="1" b="1">
                <a:solidFill>
                  <a:srgbClr val="7030A0"/>
                </a:solidFill>
              </a:rPr>
              <a:t>plano de coordenadas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8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patrón numérico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nos ayudan los patrones numéricos a comprender la relación entre las coordenadas x e y en un </a:t>
            </a:r>
            <a:r>
              <a:rPr b="1" sz="1800">
                <a:solidFill>
                  <a:srgbClr val="7030A0"/>
                </a:solidFill>
              </a:rPr>
              <a:t>plano de coordenadas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patrones numéricos nos ayudan a comprender la relación entre las coordenadas x e y en un </a:t>
            </a:r>
            <a:r>
              <a:rPr b="1" sz="1800" i="1">
                <a:solidFill>
                  <a:srgbClr val="7030A0"/>
                </a:solidFill>
              </a:rPr>
              <a:t>plano de coordenadas</a:t>
            </a:r>
            <a:r>
              <a:rPr i="1"/>
              <a:t>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reconocer la diferencia entre </a:t>
            </a:r>
            <a:r>
              <a:rPr sz="2400" b="1" i="0">
                <a:solidFill>
                  <a:srgbClr val="7030A0"/>
                </a:solidFill>
              </a:rPr>
              <a:t>patrones numéricos aditivos</a:t>
            </a:r>
            <a:r>
              <a:rPr sz="2400" i="0"/>
              <a:t> y </a:t>
            </a:r>
            <a:r>
              <a:rPr sz="2400" b="1" i="0">
                <a:solidFill>
                  <a:srgbClr val="7030A0"/>
                </a:solidFill>
              </a:rPr>
              <a:t>multiplicativos</a:t>
            </a:r>
            <a:r>
              <a:rPr sz="2400" i="0"/>
              <a:t> usando</a:t>
            </a:r>
            <a:r>
              <a:rPr sz="2400" b="1" i="0">
                <a:solidFill>
                  <a:srgbClr val="7030A0"/>
                </a:solidFill>
              </a:rPr>
              <a:t> tablas</a:t>
            </a:r>
            <a:r>
              <a:rPr sz="2400" i="0"/>
              <a:t> y modelos visuales.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5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5e13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M5e13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5" name="Picture 14" descr="M5e022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6" name="Picture 15" descr="pacma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7" name="Picture 16" descr="bracke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nos ayudan los patrones numéricos a comprender la relación entre las coordenadas x e y en un </a:t>
            </a:r>
            <a:r>
              <a:rPr b="1" sz="2800">
                <a:solidFill>
                  <a:srgbClr val="7030A0"/>
                </a:solidFill>
              </a:rPr>
              <a:t>plano de coordenadas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13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5e138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M5e022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