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0.png"/><Relationship Id="rId6" Type="http://schemas.openxmlformats.org/officeDocument/2006/relationships/hyperlink" Target="https://thevisualnonglossary.com/admn/cd_interface/docs_generate/download_reading.php?file=Reading%20Passage_place_value_M5095.docx" TargetMode="Externa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8.png"/><Relationship Id="rId22" Type="http://schemas.openxmlformats.org/officeDocument/2006/relationships/image" Target="../media/image59.png"/><Relationship Id="rId23" Type="http://schemas.openxmlformats.org/officeDocument/2006/relationships/image" Target="../media/image60.png"/><Relationship Id="rId2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3.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5.png"/><Relationship Id="rId9" Type="http://schemas.openxmlformats.org/officeDocument/2006/relationships/image" Target="../media/image46.png"/><Relationship Id="rId10"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M509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place value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Place value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M510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rounding</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Rounding</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M510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M509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place value</a:t>
            </a:r>
            <a:r>
              <a:t> related to </a:t>
            </a:r>
            <a:r>
              <a:rPr b="1">
                <a:solidFill>
                  <a:srgbClr val="7030A0"/>
                </a:solidFill>
              </a:rPr>
              <a:t>rounding</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Place value</a:t>
            </a:r>
            <a:r>
              <a:t> is related to </a:t>
            </a:r>
            <a:r>
              <a:rPr b="1">
                <a:solidFill>
                  <a:srgbClr val="7030A0"/>
                </a:solidFill>
              </a:rPr>
              <a:t>rounding</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M5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Read to discover how place value helps Jayla and Marcus solve a real-world problem.</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p>
            <a:r>
              <a:rPr i="0"/>
              <a:t>• </a:t>
            </a:r>
            <a:r>
              <a:rPr sz="1800" i="0"/>
              <a:t>The digits in the number and what place each one is in</a:t>
            </a:r>
          </a:p>
          <a:p>
            <a:r>
              <a:rPr i="0"/>
              <a:t>• </a:t>
            </a:r>
            <a:r>
              <a:rPr sz="1800" i="0"/>
              <a:t>How the recipe uses a decimal measurement</a:t>
            </a:r>
          </a:p>
          <a:p>
            <a:r>
              <a:rPr i="0"/>
              <a:t>• </a:t>
            </a:r>
            <a:r>
              <a:rPr sz="1800" i="0"/>
              <a:t>How </a:t>
            </a:r>
            <a:r>
              <a:rPr sz="1800" b="1" i="0">
                <a:solidFill>
                  <a:srgbClr val="7030A0"/>
                </a:solidFill>
              </a:rPr>
              <a:t>place value</a:t>
            </a:r>
            <a:r>
              <a:rPr sz="1800" i="0"/>
              <a:t> helps them understand the measurement</a:t>
            </a:r>
          </a:p>
          <a:p>
            <a:r>
              <a:rPr i="0"/>
              <a:t>• </a:t>
            </a:r>
            <a:r>
              <a:rPr sz="1800" i="0"/>
              <a:t>Any words that show math thinking or decisions</a:t>
            </a:r>
          </a:p>
          <a:p>
            <a:r>
              <a:rPr i="0"/>
              <a:t>• </a:t>
            </a:r>
            <a:r>
              <a:rPr sz="1800" i="0"/>
              <a:t>The difference between terms like </a:t>
            </a:r>
            <a:r>
              <a:rPr sz="1800" b="1" i="0">
                <a:solidFill>
                  <a:srgbClr val="7030A0"/>
                </a:solidFill>
              </a:rPr>
              <a:t>hundred</a:t>
            </a:r>
            <a:r>
              <a:rPr sz="1800" i="0"/>
              <a:t> and </a:t>
            </a:r>
            <a:r>
              <a:rPr sz="1800" b="1" i="0">
                <a:solidFill>
                  <a:srgbClr val="7030A0"/>
                </a:solidFill>
              </a:rPr>
              <a:t>hundredths</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Why is understanding </a:t>
            </a:r>
            <a:r>
              <a:rPr sz="1800" b="1" i="0">
                <a:solidFill>
                  <a:srgbClr val="7030A0"/>
                </a:solidFill>
              </a:rPr>
              <a:t>place value</a:t>
            </a:r>
            <a:r>
              <a:rPr sz="1800" i="0"/>
              <a:t> helpful when working with decimals in real life situations like baking?</a:t>
            </a:r>
          </a:p>
        </p:txBody>
      </p:sp>
      <p:sp>
        <p:nvSpPr>
          <p:cNvPr id="4" name="TextBox 3"/>
          <p:cNvSpPr txBox="1"/>
          <p:nvPr/>
        </p:nvSpPr>
        <p:spPr>
          <a:xfrm>
            <a:off x="1" y="2121408"/>
            <a:ext cx="3044952" cy="1764792"/>
          </a:xfrm>
          <a:prstGeom prst="rect">
            <a:avLst/>
          </a:prstGeom>
          <a:noFill/>
        </p:spPr>
        <p:txBody>
          <a:bodyPr wrap="square">
            <a:spAutoFit/>
          </a:bodyPr>
          <a:lstStyle/>
          <a:p>
            <a:r>
              <a:rPr sz="1800" i="1"/>
              <a:t>I think </a:t>
            </a:r>
            <a:r>
              <a:rPr sz="1800" b="1" i="1">
                <a:solidFill>
                  <a:srgbClr val="7030A0"/>
                </a:solidFill>
              </a:rPr>
              <a:t>place value</a:t>
            </a:r>
            <a:r>
              <a:rPr sz="1800" i="1"/>
              <a:t> is helpful in real life because…</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M5095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M504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expanded notation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Expanded notation</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can you use </a:t>
            </a:r>
            <a:r>
              <a:rPr b="1" sz="2000">
                <a:solidFill>
                  <a:srgbClr val="7030A0"/>
                </a:solidFill>
              </a:rPr>
              <a:t>place value</a:t>
            </a:r>
            <a:r>
              <a:rPr b="1" sz="2000"/>
              <a:t> to write a number in </a:t>
            </a:r>
            <a:r>
              <a:rPr b="1" sz="2000">
                <a:solidFill>
                  <a:srgbClr val="7030A0"/>
                </a:solidFill>
              </a:rPr>
              <a:t>expanded notation</a:t>
            </a:r>
            <a:r>
              <a:rPr b="1" sz="2000"/>
              <a:t>? Can you give an example? </a:t>
            </a:r>
          </a:p>
        </p:txBody>
      </p:sp>
      <p:sp>
        <p:nvSpPr>
          <p:cNvPr id="5" name="TextBox 4"/>
          <p:cNvSpPr txBox="1"/>
          <p:nvPr/>
        </p:nvSpPr>
        <p:spPr>
          <a:xfrm>
            <a:off x="0" y="1490472"/>
            <a:ext cx="5751576" cy="923544"/>
          </a:xfrm>
          <a:prstGeom prst="rect">
            <a:avLst/>
          </a:prstGeom>
          <a:noFill/>
        </p:spPr>
        <p:txBody>
          <a:bodyPr wrap="square">
            <a:spAutoFit/>
          </a:bodyPr>
          <a:lstStyle/>
          <a:p>
            <a:r>
              <a:rPr i="1"/>
              <a:t>I can use </a:t>
            </a:r>
            <a:r>
              <a:rPr b="1" sz="2000" i="1">
                <a:solidFill>
                  <a:srgbClr val="7030A0"/>
                </a:solidFill>
              </a:rPr>
              <a:t>place value</a:t>
            </a:r>
            <a:r>
              <a:rPr i="1"/>
              <a:t> to write a number in </a:t>
            </a:r>
            <a:r>
              <a:rPr b="1" sz="2000" i="1">
                <a:solidFill>
                  <a:srgbClr val="7030A0"/>
                </a:solidFill>
              </a:rPr>
              <a:t>expanded notation</a:t>
            </a:r>
            <a:r>
              <a:rPr i="1"/>
              <a:t> by...One example is...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M509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M510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M504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M509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can you use </a:t>
            </a:r>
            <a:r>
              <a:rPr b="1">
                <a:solidFill>
                  <a:srgbClr val="7030A0"/>
                </a:solidFill>
              </a:rPr>
              <a:t>place value</a:t>
            </a:r>
            <a:r>
              <a:t> to write a number in </a:t>
            </a:r>
            <a:r>
              <a:rPr b="1">
                <a:solidFill>
                  <a:srgbClr val="7030A0"/>
                </a:solidFill>
              </a:rPr>
              <a:t>expanded notation</a:t>
            </a:r>
            <a:r>
              <a:t>? Can you give an example?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can use </a:t>
            </a:r>
            <a:r>
              <a:rPr b="1">
                <a:solidFill>
                  <a:srgbClr val="7030A0"/>
                </a:solidFill>
              </a:rPr>
              <a:t>place value</a:t>
            </a:r>
            <a:r>
              <a:t> to write a number in </a:t>
            </a:r>
            <a:r>
              <a:rPr b="1">
                <a:solidFill>
                  <a:srgbClr val="7030A0"/>
                </a:solidFill>
              </a:rPr>
              <a:t>expanded notation</a:t>
            </a:r>
            <a:r>
              <a:t> by...One example is... </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place value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place value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place value</a:t>
            </a:r>
            <a:r>
              <a:rPr sz="2000"/>
              <a:t>
• My visual is…
• It relates to what I’ve learned about </a:t>
            </a:r>
            <a:r>
              <a:rPr b="1" sz="2000">
                <a:solidFill>
                  <a:srgbClr val="7030A0"/>
                </a:solidFill>
              </a:rPr>
              <a:t>place value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place value</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place value.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M509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M509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place value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M5109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M5047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place value...</a:t>
            </a:r>
            <a:r>
              <a:rPr i="1"/>
              <a:t>
From this visual, I can infer… </a:t>
            </a:r>
            <a:r>
              <a:rPr i="0"/>
              <a:t>(use </a:t>
            </a:r>
            <a:r>
              <a:rPr b="1">
                <a:solidFill>
                  <a:srgbClr val="7030A0"/>
                </a:solidFill>
              </a:rPr>
              <a:t>place value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place value</a:t>
            </a:r>
            <a:r>
              <a:t>.
Include 3-5 other vocabulary words in your paragraph. You may include the following stems:​
</a:t>
            </a:r>
            <a:r>
              <a:rPr i="1"/>
              <a:t>•   </a:t>
            </a:r>
            <a:r>
              <a:rPr i="1" b="1">
                <a:solidFill>
                  <a:srgbClr val="7030A0"/>
                </a:solidFill>
              </a:rPr>
              <a:t>Place value</a:t>
            </a:r>
            <a:r>
              <a:rPr i="1"/>
              <a:t> is...
</a:t>
            </a:r>
            <a:r>
              <a:rPr i="1"/>
              <a:t>•   </a:t>
            </a:r>
            <a:r>
              <a:rPr i="1" b="1">
                <a:solidFill>
                  <a:srgbClr val="7030A0"/>
                </a:solidFill>
              </a:rPr>
              <a:t>Place value</a:t>
            </a:r>
            <a:r>
              <a:rPr i="1"/>
              <a:t> is related to </a:t>
            </a:r>
            <a:r>
              <a:rPr i="1" b="1">
                <a:solidFill>
                  <a:srgbClr val="7030A0"/>
                </a:solidFill>
              </a:rPr>
              <a:t>rounding</a:t>
            </a:r>
            <a:r>
              <a:rPr i="1"/>
              <a:t> because...
</a:t>
            </a:r>
            <a:r>
              <a:rPr i="1"/>
              <a:t>•   I can use </a:t>
            </a:r>
            <a:r>
              <a:rPr i="1" b="1">
                <a:solidFill>
                  <a:srgbClr val="7030A0"/>
                </a:solidFill>
              </a:rPr>
              <a:t>place value</a:t>
            </a:r>
            <a:r>
              <a:rPr i="1"/>
              <a:t> to write a number in </a:t>
            </a:r>
            <a:r>
              <a:rPr i="1" b="1">
                <a:solidFill>
                  <a:srgbClr val="7030A0"/>
                </a:solidFill>
              </a:rPr>
              <a:t>expanded notation</a:t>
            </a:r>
            <a:r>
              <a:rPr i="1"/>
              <a:t> by...One example is...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M509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place value</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How can you use </a:t>
            </a:r>
            <a:r>
              <a:rPr b="1" sz="1800">
                <a:solidFill>
                  <a:srgbClr val="7030A0"/>
                </a:solidFill>
              </a:rPr>
              <a:t>place value</a:t>
            </a:r>
            <a:r>
              <a:t> to write a number in </a:t>
            </a:r>
            <a:r>
              <a:rPr b="1" sz="1800">
                <a:solidFill>
                  <a:srgbClr val="7030A0"/>
                </a:solidFill>
              </a:rPr>
              <a:t>expanded notation</a:t>
            </a:r>
            <a:r>
              <a:t>? Can you give an example? </a:t>
            </a:r>
          </a:p>
        </p:txBody>
      </p:sp>
      <p:sp>
        <p:nvSpPr>
          <p:cNvPr id="8" name="TextBox 7"/>
          <p:cNvSpPr txBox="1"/>
          <p:nvPr/>
        </p:nvSpPr>
        <p:spPr>
          <a:xfrm>
            <a:off x="155448" y="5605272"/>
            <a:ext cx="5751576" cy="4663440"/>
          </a:xfrm>
          <a:prstGeom prst="rect">
            <a:avLst/>
          </a:prstGeom>
          <a:noFill/>
        </p:spPr>
        <p:txBody>
          <a:bodyPr wrap="square">
            <a:spAutoFit/>
          </a:bodyPr>
          <a:lstStyle/>
          <a:p>
            <a:r>
              <a:rPr i="1"/>
              <a:t>I can use </a:t>
            </a:r>
            <a:r>
              <a:rPr b="1" sz="1800" i="1">
                <a:solidFill>
                  <a:srgbClr val="7030A0"/>
                </a:solidFill>
              </a:rPr>
              <a:t>place value</a:t>
            </a:r>
            <a:r>
              <a:rPr i="1"/>
              <a:t> to write a number in </a:t>
            </a:r>
            <a:r>
              <a:rPr b="1" sz="1800" i="1">
                <a:solidFill>
                  <a:srgbClr val="7030A0"/>
                </a:solidFill>
              </a:rPr>
              <a:t>expanded notation</a:t>
            </a:r>
            <a:r>
              <a:rPr i="1"/>
              <a:t> by...One example is... </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use </a:t>
            </a:r>
            <a:r>
              <a:rPr sz="2400" b="1" i="0">
                <a:solidFill>
                  <a:srgbClr val="7030A0"/>
                </a:solidFill>
              </a:rPr>
              <a:t>place value</a:t>
            </a:r>
            <a:r>
              <a:rPr sz="2400" i="0"/>
              <a:t> to represent numbers through the </a:t>
            </a:r>
            <a:r>
              <a:rPr sz="2400" b="1" i="0">
                <a:solidFill>
                  <a:srgbClr val="7030A0"/>
                </a:solidFill>
              </a:rPr>
              <a:t>thousandths</a:t>
            </a:r>
            <a:r>
              <a:rPr sz="2400" i="0"/>
              <a:t> using </a:t>
            </a:r>
            <a:r>
              <a:rPr sz="2400" b="1" i="0">
                <a:solidFill>
                  <a:srgbClr val="7030A0"/>
                </a:solidFill>
              </a:rPr>
              <a:t>expanded notation</a:t>
            </a:r>
            <a:r>
              <a:rPr sz="2400" i="0"/>
              <a:t> and numerals.</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M5095w.png"/>
          <p:cNvPicPr>
            <a:picLocks noChangeAspect="1"/>
          </p:cNvPicPr>
          <p:nvPr/>
        </p:nvPicPr>
        <p:blipFill>
          <a:blip r:embed="rId4"/>
          <a:stretch>
            <a:fillRect/>
          </a:stretch>
        </p:blipFill>
        <p:spPr>
          <a:xfrm>
            <a:off x="9144000" y="0"/>
            <a:ext cx="3054096" cy="2286000"/>
          </a:xfrm>
          <a:prstGeom prst="rect">
            <a:avLst/>
          </a:prstGeom>
        </p:spPr>
      </p:pic>
      <p:pic>
        <p:nvPicPr>
          <p:cNvPr id="12" name="Picture 11" descr="M5109w.png"/>
          <p:cNvPicPr>
            <a:picLocks noChangeAspect="1"/>
          </p:cNvPicPr>
          <p:nvPr/>
        </p:nvPicPr>
        <p:blipFill>
          <a:blip r:embed="rId5"/>
          <a:stretch>
            <a:fillRect/>
          </a:stretch>
        </p:blipFill>
        <p:spPr>
          <a:xfrm>
            <a:off x="9144000" y="2286000"/>
            <a:ext cx="3054096" cy="2286000"/>
          </a:xfrm>
          <a:prstGeom prst="rect">
            <a:avLst/>
          </a:prstGeom>
        </p:spPr>
      </p:pic>
      <p:pic>
        <p:nvPicPr>
          <p:cNvPr id="13" name="Picture 12" descr="M5047w.png"/>
          <p:cNvPicPr>
            <a:picLocks noChangeAspect="1"/>
          </p:cNvPicPr>
          <p:nvPr/>
        </p:nvPicPr>
        <p:blipFill>
          <a:blip r:embed="rId6"/>
          <a:stretch>
            <a:fillRect/>
          </a:stretch>
        </p:blipFill>
        <p:spPr>
          <a:xfrm>
            <a:off x="9144000" y="4572000"/>
            <a:ext cx="3054096" cy="2286000"/>
          </a:xfrm>
          <a:prstGeom prst="rect">
            <a:avLst/>
          </a:prstGeom>
        </p:spPr>
      </p:pic>
      <p:pic>
        <p:nvPicPr>
          <p:cNvPr id="14" name="Picture 13" descr="pacman.png"/>
          <p:cNvPicPr>
            <a:picLocks noChangeAspect="1"/>
          </p:cNvPicPr>
          <p:nvPr/>
        </p:nvPicPr>
        <p:blipFill>
          <a:blip r:embed="rId7"/>
          <a:stretch>
            <a:fillRect/>
          </a:stretch>
        </p:blipFill>
        <p:spPr>
          <a:xfrm>
            <a:off x="7662672" y="5833872"/>
            <a:ext cx="1197864" cy="694944"/>
          </a:xfrm>
          <a:prstGeom prst="rect">
            <a:avLst/>
          </a:prstGeom>
        </p:spPr>
      </p:pic>
      <p:pic>
        <p:nvPicPr>
          <p:cNvPr id="15" name="Picture 14" descr="bracket.png"/>
          <p:cNvPicPr>
            <a:picLocks noChangeAspect="1"/>
          </p:cNvPicPr>
          <p:nvPr/>
        </p:nvPicPr>
        <p:blipFill>
          <a:blip r:embed="rId8"/>
          <a:stretch>
            <a:fillRect/>
          </a:stretch>
        </p:blipFill>
        <p:spPr>
          <a:xfrm>
            <a:off x="6190488" y="5797296"/>
            <a:ext cx="969264" cy="758952"/>
          </a:xfrm>
          <a:prstGeom prst="rect">
            <a:avLst/>
          </a:prstGeom>
        </p:spPr>
      </p:pic>
      <p:pic>
        <p:nvPicPr>
          <p:cNvPr id="16" name="Picture 15" descr="noun-write-1439720.png"/>
          <p:cNvPicPr>
            <a:picLocks noChangeAspect="1"/>
          </p:cNvPicPr>
          <p:nvPr/>
        </p:nvPicPr>
        <p:blipFill>
          <a:blip r:embed="rId9"/>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can you use </a:t>
            </a:r>
            <a:r>
              <a:rPr b="1" sz="2800">
                <a:solidFill>
                  <a:srgbClr val="7030A0"/>
                </a:solidFill>
              </a:rPr>
              <a:t>place value</a:t>
            </a:r>
            <a:r>
              <a:rPr b="1" sz="2800"/>
              <a:t> to write a number in </a:t>
            </a:r>
            <a:r>
              <a:rPr b="1" sz="2800">
                <a:solidFill>
                  <a:srgbClr val="7030A0"/>
                </a:solidFill>
              </a:rPr>
              <a:t>expanded notation</a:t>
            </a:r>
            <a:r>
              <a:rPr b="1" sz="2800"/>
              <a:t>? Can you give an example?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M509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M510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M504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M509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M510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M504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