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notesSlide" Target="../notesSlides/notesSlide12.xml"/><Relationship Id="rId2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8.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2.png"/><Relationship Id="rId6" Type="http://schemas.openxmlformats.org/officeDocument/2006/relationships/hyperlink" Target="https://thevisualnonglossary.com/admn/cd_interface/docs_generate/download_reading.php?file=Reading%20Passage_numerical_pattern_M5083.docx" TargetMode="Externa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56.png"/><Relationship Id="rId10" Type="http://schemas.openxmlformats.org/officeDocument/2006/relationships/image" Target="../media/image57.png"/><Relationship Id="rId11" Type="http://schemas.openxmlformats.org/officeDocument/2006/relationships/image" Target="../media/image58.png"/><Relationship Id="rId12" Type="http://schemas.openxmlformats.org/officeDocument/2006/relationships/image" Target="../media/image59.png"/><Relationship Id="rId13" Type="http://schemas.openxmlformats.org/officeDocument/2006/relationships/image" Target="../media/image60.png"/><Relationship Id="rId14" Type="http://schemas.openxmlformats.org/officeDocument/2006/relationships/image" Target="../media/image61.png"/><Relationship Id="rId15"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62.png"/><Relationship Id="rId22" Type="http://schemas.openxmlformats.org/officeDocument/2006/relationships/image" Target="../media/image63.png"/><Relationship Id="rId23" Type="http://schemas.openxmlformats.org/officeDocument/2006/relationships/image" Target="../media/image64.png"/><Relationship Id="rId24" Type="http://schemas.openxmlformats.org/officeDocument/2006/relationships/image" Target="../media/image6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6.png"/><Relationship Id="rId6" Type="http://schemas.openxmlformats.org/officeDocument/2006/relationships/image" Target="../media/image10.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6.png"/><Relationship Id="rId6" Type="http://schemas.openxmlformats.org/officeDocument/2006/relationships/image" Target="../media/image10.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7.png"/><Relationship Id="rId7"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2.png"/><Relationship Id="rId2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2.png"/><Relationship Id="rId2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9.xml"/><Relationship Id="rId8" Type="http://schemas.openxmlformats.org/officeDocument/2006/relationships/image" Target="../media/image69.png"/><Relationship Id="rId9" Type="http://schemas.openxmlformats.org/officeDocument/2006/relationships/image" Target="../media/image48.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22.png"/><Relationship Id="rId10" Type="http://schemas.openxmlformats.org/officeDocument/2006/relationships/image" Target="../media/image37.png"/><Relationship Id="rId11" Type="http://schemas.openxmlformats.org/officeDocument/2006/relationships/image" Target="../media/image10.png"/><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8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numerical pattern</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numerical pattern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input/output table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6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8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numerical pattern</a:t>
            </a:r>
            <a:r>
              <a:t> related to </a:t>
            </a:r>
            <a:r>
              <a:rPr b="1">
                <a:solidFill>
                  <a:srgbClr val="7030A0"/>
                </a:solidFill>
              </a:rPr>
              <a:t>input/output table</a:t>
            </a:r>
            <a:r>
              <a:t>s?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numerical pattern</a:t>
            </a:r>
            <a:r>
              <a:t> is related to </a:t>
            </a:r>
            <a:r>
              <a:rPr b="1">
                <a:solidFill>
                  <a:srgbClr val="7030A0"/>
                </a:solidFill>
              </a:rPr>
              <a:t>input/output table</a:t>
            </a:r>
            <a:r>
              <a:t>s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We’re reading to learn how </a:t>
            </a:r>
            <a:r>
              <a:rPr sz="1800" b="1" i="0">
                <a:solidFill>
                  <a:srgbClr val="7030A0"/>
                </a:solidFill>
              </a:rPr>
              <a:t>additive </a:t>
            </a:r>
            <a:r>
              <a:rPr sz="1800" i="0"/>
              <a:t>and </a:t>
            </a:r>
            <a:r>
              <a:rPr sz="1800" b="1" i="0">
                <a:solidFill>
                  <a:srgbClr val="7030A0"/>
                </a:solidFill>
              </a:rPr>
              <a:t>multiplicative patterns</a:t>
            </a:r>
            <a:r>
              <a:rPr sz="1800" i="0"/>
              <a:t> show up in </a:t>
            </a:r>
            <a:r>
              <a:rPr sz="1800" b="1" i="0">
                <a:solidFill>
                  <a:srgbClr val="7030A0"/>
                </a:solidFill>
              </a:rPr>
              <a:t>input/output tables </a:t>
            </a:r>
            <a:r>
              <a:rPr sz="1800" i="0"/>
              <a:t>and what they can teach us.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The </a:t>
            </a:r>
            <a:r>
              <a:rPr sz="1800" b="1" i="0">
                <a:solidFill>
                  <a:srgbClr val="7030A0"/>
                </a:solidFill>
              </a:rPr>
              <a:t>rule</a:t>
            </a:r>
            <a:r>
              <a:rPr sz="1800" i="0"/>
              <a:t> each student uses</a:t>
            </a:r>
          </a:p>
          <a:p>
            <a:r>
              <a:rPr i="0"/>
              <a:t>• </a:t>
            </a:r>
            <a:r>
              <a:rPr sz="1800" i="0"/>
              <a:t>What the </a:t>
            </a:r>
            <a:r>
              <a:rPr sz="1800" b="1" i="0">
                <a:solidFill>
                  <a:srgbClr val="7030A0"/>
                </a:solidFill>
              </a:rPr>
              <a:t>input/output table</a:t>
            </a:r>
            <a:r>
              <a:rPr sz="1800" i="0"/>
              <a:t> shows</a:t>
            </a:r>
          </a:p>
          <a:p>
            <a:r>
              <a:rPr i="0"/>
              <a:t>• </a:t>
            </a:r>
            <a:r>
              <a:rPr sz="1800" i="0"/>
              <a:t>How the numbers change in the </a:t>
            </a:r>
            <a:r>
              <a:rPr sz="1800" b="1" i="0">
                <a:solidFill>
                  <a:srgbClr val="7030A0"/>
                </a:solidFill>
              </a:rPr>
              <a:t>additive pattern</a:t>
            </a:r>
          </a:p>
          <a:p>
            <a:r>
              <a:rPr i="0"/>
              <a:t>• </a:t>
            </a:r>
            <a:r>
              <a:rPr sz="1800" i="0"/>
              <a:t>How the numbers change in the </a:t>
            </a:r>
            <a:r>
              <a:rPr sz="1800" b="1" i="0">
                <a:solidFill>
                  <a:srgbClr val="7030A0"/>
                </a:solidFill>
              </a:rPr>
              <a:t>multiplicative pattern</a:t>
            </a:r>
          </a:p>
          <a:p>
            <a:r>
              <a:rPr i="0"/>
              <a:t>• </a:t>
            </a:r>
            <a:r>
              <a:rPr sz="1800" i="0"/>
              <a:t>What the students learn from comparing the </a:t>
            </a:r>
            <a:r>
              <a:rPr sz="1800" b="1" i="0">
                <a:solidFill>
                  <a:srgbClr val="7030A0"/>
                </a:solidFill>
              </a:rPr>
              <a:t>patterns</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can creating and comparing </a:t>
            </a:r>
            <a:r>
              <a:rPr sz="1800" b="1" i="0">
                <a:solidFill>
                  <a:srgbClr val="7030A0"/>
                </a:solidFill>
              </a:rPr>
              <a:t>number patterns</a:t>
            </a:r>
            <a:r>
              <a:rPr sz="1800" i="0"/>
              <a:t> help us understand the relationship between </a:t>
            </a:r>
            <a:r>
              <a:rPr sz="1800" b="1" i="0">
                <a:solidFill>
                  <a:srgbClr val="7030A0"/>
                </a:solidFill>
              </a:rPr>
              <a:t>inputs</a:t>
            </a:r>
            <a:r>
              <a:rPr sz="1800" i="0"/>
              <a:t> and </a:t>
            </a:r>
            <a:r>
              <a:rPr sz="1800" b="1" i="0">
                <a:solidFill>
                  <a:srgbClr val="7030A0"/>
                </a:solidFill>
              </a:rPr>
              <a:t>outputs</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Creating and comparing </a:t>
            </a:r>
            <a:r>
              <a:rPr sz="1800" b="1" i="1">
                <a:solidFill>
                  <a:srgbClr val="7030A0"/>
                </a:solidFill>
              </a:rPr>
              <a:t>number patterns</a:t>
            </a:r>
            <a:r>
              <a:rPr sz="1800" i="1"/>
              <a:t> helps us understand </a:t>
            </a:r>
            <a:r>
              <a:rPr sz="1800" b="1" i="1">
                <a:solidFill>
                  <a:srgbClr val="7030A0"/>
                </a:solidFill>
              </a:rPr>
              <a:t>inputs</a:t>
            </a:r>
            <a:r>
              <a:rPr sz="1800" i="1"/>
              <a:t> and </a:t>
            </a:r>
            <a:r>
              <a:rPr sz="1800" b="1" i="1">
                <a:solidFill>
                  <a:srgbClr val="7030A0"/>
                </a:solidFill>
              </a:rPr>
              <a:t>outputs </a:t>
            </a:r>
            <a:r>
              <a:rPr sz="1800" i="1"/>
              <a:t>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508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13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x-coordinate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x-coordinate</a:t>
            </a:r>
            <a:r>
              <a:t>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1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y-coordinate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y-coordinate</a:t>
            </a:r>
            <a:r>
              <a:t> is...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coordinate plane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coordinate plane</a:t>
            </a:r>
            <a:r>
              <a:t> is...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a:t>
            </a:r>
            <a:r>
              <a:rPr b="1" sz="2000">
                <a:solidFill>
                  <a:srgbClr val="7030A0"/>
                </a:solidFill>
              </a:rPr>
              <a:t>numerical pattern</a:t>
            </a:r>
            <a:r>
              <a:rPr b="1" sz="2000"/>
              <a:t>s help us understand the relationship between x and y coordinates on a </a:t>
            </a:r>
            <a:r>
              <a:rPr b="1" sz="2000">
                <a:solidFill>
                  <a:srgbClr val="7030A0"/>
                </a:solidFill>
              </a:rPr>
              <a:t>coordinate plane</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Numerical pattern</a:t>
            </a:r>
            <a:r>
              <a:rPr i="1"/>
              <a:t>s help us understand the relationship between x and y coordinates on a </a:t>
            </a:r>
            <a:r>
              <a:rPr b="1" sz="2000" i="1">
                <a:solidFill>
                  <a:srgbClr val="7030A0"/>
                </a:solidFill>
              </a:rPr>
              <a:t>coordinate plane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08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6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13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5138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M5022w.png"/>
          <p:cNvPicPr>
            <a:picLocks noChangeAspect="1"/>
          </p:cNvPicPr>
          <p:nvPr/>
        </p:nvPicPr>
        <p:blipFill>
          <a:blip r:embed="rId8"/>
          <a:stretch>
            <a:fillRect/>
          </a:stretch>
        </p:blipFill>
        <p:spPr>
          <a:xfrm>
            <a:off x="9144000" y="9144000"/>
            <a:ext cx="3054096" cy="2286000"/>
          </a:xfrm>
          <a:prstGeom prst="rect">
            <a:avLst/>
          </a:prstGeom>
        </p:spPr>
      </p:pic>
      <p:pic>
        <p:nvPicPr>
          <p:cNvPr id="12" name="Picture 11" descr="not_ready.png"/>
          <p:cNvPicPr>
            <a:picLocks noChangeAspect="1"/>
          </p:cNvPicPr>
          <p:nvPr/>
        </p:nvPicPr>
        <p:blipFill>
          <a:blip r:embed="rId9"/>
          <a:stretch>
            <a:fillRect/>
          </a:stretch>
        </p:blipFill>
        <p:spPr>
          <a:xfrm>
            <a:off x="978408" y="3255264"/>
            <a:ext cx="1463040" cy="1463040"/>
          </a:xfrm>
          <a:prstGeom prst="rect">
            <a:avLst/>
          </a:prstGeom>
        </p:spPr>
      </p:pic>
      <p:pic>
        <p:nvPicPr>
          <p:cNvPr id="13" name="Picture 12" descr="almost_ready.png"/>
          <p:cNvPicPr>
            <a:picLocks noChangeAspect="1"/>
          </p:cNvPicPr>
          <p:nvPr/>
        </p:nvPicPr>
        <p:blipFill>
          <a:blip r:embed="rId10"/>
          <a:stretch>
            <a:fillRect/>
          </a:stretch>
        </p:blipFill>
        <p:spPr>
          <a:xfrm>
            <a:off x="3849624" y="3255264"/>
            <a:ext cx="1463040" cy="1463040"/>
          </a:xfrm>
          <a:prstGeom prst="rect">
            <a:avLst/>
          </a:prstGeom>
        </p:spPr>
      </p:pic>
      <p:pic>
        <p:nvPicPr>
          <p:cNvPr id="14" name="Picture 13" descr="completely_ready.png"/>
          <p:cNvPicPr>
            <a:picLocks noChangeAspect="1"/>
          </p:cNvPicPr>
          <p:nvPr/>
        </p:nvPicPr>
        <p:blipFill>
          <a:blip r:embed="rId11"/>
          <a:stretch>
            <a:fillRect/>
          </a:stretch>
        </p:blipFill>
        <p:spPr>
          <a:xfrm>
            <a:off x="6720840" y="3255264"/>
            <a:ext cx="1463040" cy="1463040"/>
          </a:xfrm>
          <a:prstGeom prst="rect">
            <a:avLst/>
          </a:prstGeom>
        </p:spPr>
      </p:pic>
      <p:pic>
        <p:nvPicPr>
          <p:cNvPr id="15" name="Picture 14" descr="face_sad.png"/>
          <p:cNvPicPr>
            <a:picLocks noChangeAspect="1"/>
          </p:cNvPicPr>
          <p:nvPr/>
        </p:nvPicPr>
        <p:blipFill>
          <a:blip r:embed="rId12"/>
          <a:stretch>
            <a:fillRect/>
          </a:stretch>
        </p:blipFill>
        <p:spPr>
          <a:xfrm>
            <a:off x="1252728" y="5413248"/>
            <a:ext cx="914400" cy="914400"/>
          </a:xfrm>
          <a:prstGeom prst="rect">
            <a:avLst/>
          </a:prstGeom>
        </p:spPr>
      </p:pic>
      <p:pic>
        <p:nvPicPr>
          <p:cNvPr id="16" name="Picture 15" descr="face_neutral.png"/>
          <p:cNvPicPr>
            <a:picLocks noChangeAspect="1"/>
          </p:cNvPicPr>
          <p:nvPr/>
        </p:nvPicPr>
        <p:blipFill>
          <a:blip r:embed="rId13"/>
          <a:stretch>
            <a:fillRect/>
          </a:stretch>
        </p:blipFill>
        <p:spPr>
          <a:xfrm>
            <a:off x="4069080" y="5413248"/>
            <a:ext cx="914400" cy="914400"/>
          </a:xfrm>
          <a:prstGeom prst="rect">
            <a:avLst/>
          </a:prstGeom>
        </p:spPr>
      </p:pic>
      <p:pic>
        <p:nvPicPr>
          <p:cNvPr id="17" name="Picture 16" descr="face_happy.png"/>
          <p:cNvPicPr>
            <a:picLocks noChangeAspect="1"/>
          </p:cNvPicPr>
          <p:nvPr/>
        </p:nvPicPr>
        <p:blipFill>
          <a:blip r:embed="rId14"/>
          <a:stretch>
            <a:fillRect/>
          </a:stretch>
        </p:blipFill>
        <p:spPr>
          <a:xfrm>
            <a:off x="6995160" y="5413248"/>
            <a:ext cx="914400" cy="914400"/>
          </a:xfrm>
          <a:prstGeom prst="rect">
            <a:avLst/>
          </a:prstGeom>
        </p:spPr>
      </p:pic>
      <p:sp>
        <p:nvSpPr>
          <p:cNvPr id="18" name="TextBox 17"/>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9" name="TextBox 18"/>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20" name="TextBox 19"/>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1" name="TextBox 20"/>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8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numerical pattern</a:t>
            </a:r>
            <a:r>
              <a:t>s help us understand the relationship between x and y coordinates on a </a:t>
            </a:r>
            <a:r>
              <a:rPr b="1">
                <a:solidFill>
                  <a:srgbClr val="7030A0"/>
                </a:solidFill>
              </a:rPr>
              <a:t>coordinate plane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Numerical pattern</a:t>
            </a:r>
            <a:r>
              <a:t>s help us understand the relationship between x and y coordinates on a </a:t>
            </a:r>
            <a:r>
              <a:rPr b="1">
                <a:solidFill>
                  <a:srgbClr val="7030A0"/>
                </a:solidFill>
              </a:rPr>
              <a:t>coordinate plane</a:t>
            </a:r>
            <a:r>
              <a:t> by...</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numerical pattern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numerical pattern</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numerical pattern</a:t>
            </a:r>
            <a:r>
              <a:rPr sz="2000"/>
              <a:t>
• My visual is…
• It relates to what I’ve learned about </a:t>
            </a:r>
            <a:r>
              <a:rPr b="1" sz="2000">
                <a:solidFill>
                  <a:srgbClr val="7030A0"/>
                </a:solidFill>
              </a:rPr>
              <a:t>numerical pattern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numerical pattern</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numerical pattern.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numerical pattern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6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5135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5138i.png"/>
          <p:cNvPicPr>
            <a:picLocks noChangeAspect="1"/>
          </p:cNvPicPr>
          <p:nvPr/>
        </p:nvPicPr>
        <p:blipFill>
          <a:blip r:embed="rId11"/>
          <a:stretch>
            <a:fillRect/>
          </a:stretch>
        </p:blipFill>
        <p:spPr>
          <a:xfrm>
            <a:off x="9537192" y="5559552"/>
            <a:ext cx="1438656" cy="1078992"/>
          </a:xfrm>
          <a:prstGeom prst="rect">
            <a:avLst/>
          </a:prstGeom>
        </p:spPr>
      </p:pic>
      <p:pic>
        <p:nvPicPr>
          <p:cNvPr id="23" name="Picture 22" descr="M5022i.png"/>
          <p:cNvPicPr>
            <a:picLocks noChangeAspect="1"/>
          </p:cNvPicPr>
          <p:nvPr/>
        </p:nvPicPr>
        <p:blipFill>
          <a:blip r:embed="rId12"/>
          <a:stretch>
            <a:fillRect/>
          </a:stretch>
        </p:blipFill>
        <p:spPr>
          <a:xfrm>
            <a:off x="4873752" y="5559552"/>
            <a:ext cx="1438656" cy="107899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numerical pattern...</a:t>
            </a:r>
            <a:r>
              <a:rPr i="1"/>
              <a:t>
From this visual, I can infer… </a:t>
            </a:r>
            <a:r>
              <a:rPr i="0"/>
              <a:t>(use </a:t>
            </a:r>
            <a:r>
              <a:rPr b="1">
                <a:solidFill>
                  <a:srgbClr val="7030A0"/>
                </a:solidFill>
              </a:rPr>
              <a:t>numerical pattern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numerical pattern</a:t>
            </a:r>
            <a:r>
              <a:t>.
Include 3-5 other vocabulary words in your paragraph. You may include the following stems:​
</a:t>
            </a:r>
            <a:r>
              <a:rPr i="1"/>
              <a:t>•   A </a:t>
            </a:r>
            <a:r>
              <a:rPr i="1" b="1">
                <a:solidFill>
                  <a:srgbClr val="7030A0"/>
                </a:solidFill>
              </a:rPr>
              <a:t>numerical pattern</a:t>
            </a:r>
            <a:r>
              <a:rPr i="1"/>
              <a:t> is...
</a:t>
            </a:r>
            <a:r>
              <a:rPr i="1"/>
              <a:t>•   A </a:t>
            </a:r>
            <a:r>
              <a:rPr i="1" b="1">
                <a:solidFill>
                  <a:srgbClr val="7030A0"/>
                </a:solidFill>
              </a:rPr>
              <a:t>numerical pattern</a:t>
            </a:r>
            <a:r>
              <a:rPr i="1"/>
              <a:t> is related to </a:t>
            </a:r>
            <a:r>
              <a:rPr i="1" b="1">
                <a:solidFill>
                  <a:srgbClr val="7030A0"/>
                </a:solidFill>
              </a:rPr>
              <a:t>input/output table</a:t>
            </a:r>
            <a:r>
              <a:rPr i="1"/>
              <a:t>s because...
</a:t>
            </a:r>
            <a:r>
              <a:rPr i="1"/>
              <a:t>•   </a:t>
            </a:r>
            <a:r>
              <a:rPr i="1" b="1">
                <a:solidFill>
                  <a:srgbClr val="7030A0"/>
                </a:solidFill>
              </a:rPr>
              <a:t>Numerical pattern</a:t>
            </a:r>
            <a:r>
              <a:rPr i="1"/>
              <a:t>s help us understand the relationship between x and y coordinates on a </a:t>
            </a:r>
            <a:r>
              <a:rPr i="1" b="1">
                <a:solidFill>
                  <a:srgbClr val="7030A0"/>
                </a:solidFill>
              </a:rPr>
              <a:t>coordinate plane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08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numerical pattern</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do </a:t>
            </a:r>
            <a:r>
              <a:rPr b="1" sz="1800">
                <a:solidFill>
                  <a:srgbClr val="7030A0"/>
                </a:solidFill>
              </a:rPr>
              <a:t>numerical pattern</a:t>
            </a:r>
            <a:r>
              <a:t>s help us understand the relationship between x and y coordinates on a </a:t>
            </a:r>
            <a:r>
              <a:rPr b="1" sz="1800">
                <a:solidFill>
                  <a:srgbClr val="7030A0"/>
                </a:solidFill>
              </a:rPr>
              <a:t>coordinate plane</a:t>
            </a:r>
            <a:r>
              <a:t>? </a:t>
            </a:r>
          </a:p>
        </p:txBody>
      </p:sp>
      <p:sp>
        <p:nvSpPr>
          <p:cNvPr id="8" name="TextBox 7"/>
          <p:cNvSpPr txBox="1"/>
          <p:nvPr/>
        </p:nvSpPr>
        <p:spPr>
          <a:xfrm>
            <a:off x="155448" y="5605272"/>
            <a:ext cx="5751576" cy="4663440"/>
          </a:xfrm>
          <a:prstGeom prst="rect">
            <a:avLst/>
          </a:prstGeom>
          <a:noFill/>
        </p:spPr>
        <p:txBody>
          <a:bodyPr wrap="square">
            <a:spAutoFit/>
          </a:bodyPr>
          <a:lstStyle/>
          <a:p>
            <a:r>
              <a:rPr i="1"/>
              <a:t/>
            </a:r>
            <a:r>
              <a:rPr b="1" sz="1800" i="1">
                <a:solidFill>
                  <a:srgbClr val="7030A0"/>
                </a:solidFill>
              </a:rPr>
              <a:t>Numerical pattern</a:t>
            </a:r>
            <a:r>
              <a:rPr i="1"/>
              <a:t>s help us understand the relationship between x and y coordinates on a </a:t>
            </a:r>
            <a:r>
              <a:rPr b="1" sz="1800" i="1">
                <a:solidFill>
                  <a:srgbClr val="7030A0"/>
                </a:solidFill>
              </a:rPr>
              <a:t>coordinate plane</a:t>
            </a:r>
            <a:r>
              <a:rPr i="1"/>
              <a:t>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recognize the difference between</a:t>
            </a:r>
            <a:r>
              <a:rPr sz="2400" b="1" i="0">
                <a:solidFill>
                  <a:srgbClr val="7030A0"/>
                </a:solidFill>
              </a:rPr>
              <a:t> additive</a:t>
            </a:r>
            <a:r>
              <a:rPr sz="2400" i="0"/>
              <a:t> and </a:t>
            </a:r>
            <a:r>
              <a:rPr sz="2400" b="1" i="0">
                <a:solidFill>
                  <a:srgbClr val="7030A0"/>
                </a:solidFill>
              </a:rPr>
              <a:t>multiplicative numerical patterns</a:t>
            </a:r>
            <a:r>
              <a:rPr sz="2400" i="0"/>
              <a:t> using tables and visual models.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5083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M5064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M5135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M5138w.png"/>
          <p:cNvPicPr>
            <a:picLocks noChangeAspect="1"/>
          </p:cNvPicPr>
          <p:nvPr/>
        </p:nvPicPr>
        <p:blipFill>
          <a:blip r:embed="rId7"/>
          <a:stretch>
            <a:fillRect/>
          </a:stretch>
        </p:blipFill>
        <p:spPr>
          <a:xfrm>
            <a:off x="6089904" y="9144"/>
            <a:ext cx="3054096" cy="2286000"/>
          </a:xfrm>
          <a:prstGeom prst="rect">
            <a:avLst/>
          </a:prstGeom>
        </p:spPr>
      </p:pic>
      <p:pic>
        <p:nvPicPr>
          <p:cNvPr id="15" name="Picture 14" descr="M5022w.png"/>
          <p:cNvPicPr>
            <a:picLocks noChangeAspect="1"/>
          </p:cNvPicPr>
          <p:nvPr/>
        </p:nvPicPr>
        <p:blipFill>
          <a:blip r:embed="rId8"/>
          <a:stretch>
            <a:fillRect/>
          </a:stretch>
        </p:blipFill>
        <p:spPr>
          <a:xfrm>
            <a:off x="9144000" y="9144000"/>
            <a:ext cx="3054096" cy="2286000"/>
          </a:xfrm>
          <a:prstGeom prst="rect">
            <a:avLst/>
          </a:prstGeom>
        </p:spPr>
      </p:pic>
      <p:pic>
        <p:nvPicPr>
          <p:cNvPr id="16" name="Picture 15" descr="pacman.png"/>
          <p:cNvPicPr>
            <a:picLocks noChangeAspect="1"/>
          </p:cNvPicPr>
          <p:nvPr/>
        </p:nvPicPr>
        <p:blipFill>
          <a:blip r:embed="rId9"/>
          <a:stretch>
            <a:fillRect/>
          </a:stretch>
        </p:blipFill>
        <p:spPr>
          <a:xfrm>
            <a:off x="7662672" y="5833872"/>
            <a:ext cx="1197864" cy="694944"/>
          </a:xfrm>
          <a:prstGeom prst="rect">
            <a:avLst/>
          </a:prstGeom>
        </p:spPr>
      </p:pic>
      <p:pic>
        <p:nvPicPr>
          <p:cNvPr id="17" name="Picture 16" descr="bracket.png"/>
          <p:cNvPicPr>
            <a:picLocks noChangeAspect="1"/>
          </p:cNvPicPr>
          <p:nvPr/>
        </p:nvPicPr>
        <p:blipFill>
          <a:blip r:embed="rId10"/>
          <a:stretch>
            <a:fillRect/>
          </a:stretch>
        </p:blipFill>
        <p:spPr>
          <a:xfrm>
            <a:off x="6190488" y="5797296"/>
            <a:ext cx="969264" cy="758952"/>
          </a:xfrm>
          <a:prstGeom prst="rect">
            <a:avLst/>
          </a:prstGeom>
        </p:spPr>
      </p:pic>
      <p:pic>
        <p:nvPicPr>
          <p:cNvPr id="18" name="Picture 17" descr="noun-write-1439720.png"/>
          <p:cNvPicPr>
            <a:picLocks noChangeAspect="1"/>
          </p:cNvPicPr>
          <p:nvPr/>
        </p:nvPicPr>
        <p:blipFill>
          <a:blip r:embed="rId11"/>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a:t>
            </a:r>
            <a:r>
              <a:rPr b="1" sz="2800">
                <a:solidFill>
                  <a:srgbClr val="7030A0"/>
                </a:solidFill>
              </a:rPr>
              <a:t>numerical pattern</a:t>
            </a:r>
            <a:r>
              <a:rPr b="1" sz="2800"/>
              <a:t>s help us understand the relationship between x and y coordinates on a </a:t>
            </a:r>
            <a:r>
              <a:rPr b="1" sz="2800">
                <a:solidFill>
                  <a:srgbClr val="7030A0"/>
                </a:solidFill>
              </a:rPr>
              <a:t>coordinate plane</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08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6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13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5138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M5022w.png"/>
          <p:cNvPicPr>
            <a:picLocks noChangeAspect="1"/>
          </p:cNvPicPr>
          <p:nvPr/>
        </p:nvPicPr>
        <p:blipFill>
          <a:blip r:embed="rId8"/>
          <a:stretch>
            <a:fillRect/>
          </a:stretch>
        </p:blipFill>
        <p:spPr>
          <a:xfrm>
            <a:off x="9144000" y="9144000"/>
            <a:ext cx="3054096" cy="2286000"/>
          </a:xfrm>
          <a:prstGeom prst="rect">
            <a:avLst/>
          </a:prstGeom>
        </p:spPr>
      </p:pic>
      <p:pic>
        <p:nvPicPr>
          <p:cNvPr id="12" name="Picture 11" descr="signal_horizontal.png"/>
          <p:cNvPicPr>
            <a:picLocks noChangeAspect="1"/>
          </p:cNvPicPr>
          <p:nvPr/>
        </p:nvPicPr>
        <p:blipFill>
          <a:blip r:embed="rId9"/>
          <a:stretch>
            <a:fillRect/>
          </a:stretch>
        </p:blipFill>
        <p:spPr>
          <a:xfrm>
            <a:off x="2441448" y="5486400"/>
            <a:ext cx="6633556" cy="1277389"/>
          </a:xfrm>
          <a:prstGeom prst="rect">
            <a:avLst/>
          </a:prstGeom>
        </p:spPr>
      </p:pic>
      <p:pic>
        <p:nvPicPr>
          <p:cNvPr id="13" name="Picture 12" descr="green_b_1.png"/>
          <p:cNvPicPr>
            <a:picLocks noChangeAspect="1"/>
          </p:cNvPicPr>
          <p:nvPr/>
        </p:nvPicPr>
        <p:blipFill>
          <a:blip r:embed="rId10"/>
          <a:stretch>
            <a:fillRect/>
          </a:stretch>
        </p:blipFill>
        <p:spPr>
          <a:xfrm>
            <a:off x="3328416" y="5495544"/>
            <a:ext cx="498763" cy="404552"/>
          </a:xfrm>
          <a:prstGeom prst="rect">
            <a:avLst/>
          </a:prstGeom>
        </p:spPr>
      </p:pic>
      <p:pic>
        <p:nvPicPr>
          <p:cNvPr id="14" name="Picture 13" descr="green_b_2.png"/>
          <p:cNvPicPr>
            <a:picLocks noChangeAspect="1"/>
          </p:cNvPicPr>
          <p:nvPr/>
        </p:nvPicPr>
        <p:blipFill>
          <a:blip r:embed="rId11"/>
          <a:stretch>
            <a:fillRect/>
          </a:stretch>
        </p:blipFill>
        <p:spPr>
          <a:xfrm>
            <a:off x="6995160" y="5541264"/>
            <a:ext cx="313112" cy="313112"/>
          </a:xfrm>
          <a:prstGeom prst="rect">
            <a:avLst/>
          </a:prstGeom>
        </p:spPr>
      </p:pic>
      <p:pic>
        <p:nvPicPr>
          <p:cNvPr id="15" name="Picture 14" descr="green_b_3.png"/>
          <p:cNvPicPr>
            <a:picLocks noChangeAspect="1"/>
          </p:cNvPicPr>
          <p:nvPr/>
        </p:nvPicPr>
        <p:blipFill>
          <a:blip r:embed="rId12"/>
          <a:stretch>
            <a:fillRect/>
          </a:stretch>
        </p:blipFill>
        <p:spPr>
          <a:xfrm>
            <a:off x="3346704" y="6208776"/>
            <a:ext cx="795250" cy="543098"/>
          </a:xfrm>
          <a:prstGeom prst="rect">
            <a:avLst/>
          </a:prstGeom>
        </p:spPr>
      </p:pic>
      <p:pic>
        <p:nvPicPr>
          <p:cNvPr id="16" name="Picture 15" descr="green_b_4.png"/>
          <p:cNvPicPr>
            <a:picLocks noChangeAspect="1"/>
          </p:cNvPicPr>
          <p:nvPr/>
        </p:nvPicPr>
        <p:blipFill>
          <a:blip r:embed="rId13"/>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3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