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inputoutput_table_M5064.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coordinate plane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coordinate plane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2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input/output table</a:t>
            </a:r>
            <a:r>
              <a:t> related to </a:t>
            </a:r>
            <a:r>
              <a:rPr b="1">
                <a:solidFill>
                  <a:srgbClr val="7030A0"/>
                </a:solidFill>
              </a:rPr>
              <a:t>coordinate plane</a:t>
            </a:r>
            <a:r>
              <a:t>s?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Input/output table</a:t>
            </a:r>
            <a:r>
              <a:t>s is related to </a:t>
            </a:r>
            <a:r>
              <a:rPr b="1">
                <a:solidFill>
                  <a:srgbClr val="7030A0"/>
                </a:solidFill>
              </a:rPr>
              <a:t>coordinate plane</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Let’s read to find out how </a:t>
            </a:r>
            <a:r>
              <a:rPr sz="1800" b="1" i="0">
                <a:solidFill>
                  <a:srgbClr val="7030A0"/>
                </a:solidFill>
              </a:rPr>
              <a:t>input/output tables</a:t>
            </a:r>
            <a:r>
              <a:rPr sz="1800" i="0"/>
              <a:t> and graphs help us figure out the </a:t>
            </a:r>
            <a:r>
              <a:rPr sz="1800" b="1" i="0">
                <a:solidFill>
                  <a:srgbClr val="7030A0"/>
                </a:solidFill>
              </a:rPr>
              <a:t>rules</a:t>
            </a:r>
            <a:r>
              <a:rPr sz="1800" i="0"/>
              <a:t> that connect numbers.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an </a:t>
            </a:r>
            <a:r>
              <a:rPr sz="1800" b="1" i="0">
                <a:solidFill>
                  <a:srgbClr val="7030A0"/>
                </a:solidFill>
              </a:rPr>
              <a:t>input/output table</a:t>
            </a:r>
            <a:r>
              <a:rPr sz="1800" i="0"/>
              <a:t> shows</a:t>
            </a:r>
          </a:p>
          <a:p>
            <a:r>
              <a:rPr i="0"/>
              <a:t>• </a:t>
            </a:r>
            <a:r>
              <a:rPr sz="1800" i="0"/>
              <a:t>How a </a:t>
            </a:r>
            <a:r>
              <a:rPr sz="1800" b="1" i="0">
                <a:solidFill>
                  <a:srgbClr val="7030A0"/>
                </a:solidFill>
              </a:rPr>
              <a:t>rule</a:t>
            </a:r>
            <a:r>
              <a:rPr sz="1800" i="0"/>
              <a:t> connects </a:t>
            </a:r>
            <a:r>
              <a:rPr sz="1800" b="1" i="0">
                <a:solidFill>
                  <a:srgbClr val="7030A0"/>
                </a:solidFill>
              </a:rPr>
              <a:t>input</a:t>
            </a:r>
            <a:r>
              <a:rPr sz="1800" i="0"/>
              <a:t> and </a:t>
            </a:r>
            <a:r>
              <a:rPr sz="1800" b="1" i="0">
                <a:solidFill>
                  <a:srgbClr val="7030A0"/>
                </a:solidFill>
              </a:rPr>
              <a:t>output</a:t>
            </a:r>
          </a:p>
          <a:p>
            <a:r>
              <a:rPr i="0"/>
              <a:t>• </a:t>
            </a:r>
            <a:r>
              <a:rPr sz="1800" i="0"/>
              <a:t>What the numbers in the </a:t>
            </a:r>
            <a:r>
              <a:rPr sz="1800" b="1" i="0">
                <a:solidFill>
                  <a:srgbClr val="7030A0"/>
                </a:solidFill>
              </a:rPr>
              <a:t>table</a:t>
            </a:r>
            <a:r>
              <a:rPr sz="1800" i="0"/>
              <a:t> represent</a:t>
            </a:r>
          </a:p>
          <a:p>
            <a:r>
              <a:rPr i="0"/>
              <a:t>• </a:t>
            </a:r>
            <a:r>
              <a:rPr sz="1800" i="0"/>
              <a:t>How a </a:t>
            </a:r>
            <a:r>
              <a:rPr sz="1800" b="1" i="0">
                <a:solidFill>
                  <a:srgbClr val="7030A0"/>
                </a:solidFill>
              </a:rPr>
              <a:t>rule</a:t>
            </a:r>
            <a:r>
              <a:rPr sz="1800" i="0"/>
              <a:t> can be different in each </a:t>
            </a:r>
            <a:r>
              <a:rPr sz="1800" b="1" i="0">
                <a:solidFill>
                  <a:srgbClr val="7030A0"/>
                </a:solidFill>
              </a:rPr>
              <a:t>table</a:t>
            </a:r>
          </a:p>
          <a:p>
            <a:r>
              <a:rPr i="0"/>
              <a:t>• </a:t>
            </a:r>
            <a:r>
              <a:rPr sz="1800" i="0"/>
              <a:t>What happens when the same </a:t>
            </a:r>
            <a:r>
              <a:rPr sz="1800" b="1" i="0">
                <a:solidFill>
                  <a:srgbClr val="7030A0"/>
                </a:solidFill>
              </a:rPr>
              <a:t>rule </a:t>
            </a:r>
            <a:r>
              <a:rPr sz="1800" i="0"/>
              <a:t>is used with different </a:t>
            </a:r>
            <a:r>
              <a:rPr sz="1800" b="1" i="0">
                <a:solidFill>
                  <a:srgbClr val="7030A0"/>
                </a:solidFill>
              </a:rPr>
              <a:t>input</a:t>
            </a:r>
            <a:r>
              <a:rPr sz="1800" i="0"/>
              <a:t> numbers</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What clues can you find in an</a:t>
            </a:r>
            <a:r>
              <a:rPr sz="1800" b="1" i="0">
                <a:solidFill>
                  <a:srgbClr val="7030A0"/>
                </a:solidFill>
              </a:rPr>
              <a:t> input/output table</a:t>
            </a:r>
            <a:r>
              <a:rPr sz="1800" i="0"/>
              <a:t> or its graph that help you figure out the </a:t>
            </a:r>
            <a:r>
              <a:rPr sz="1800" b="1" i="0">
                <a:solidFill>
                  <a:srgbClr val="7030A0"/>
                </a:solidFill>
              </a:rPr>
              <a:t>rule</a:t>
            </a:r>
            <a:r>
              <a:rPr sz="1800" i="0"/>
              <a:t> being used?</a:t>
            </a:r>
          </a:p>
        </p:txBody>
      </p:sp>
      <p:sp>
        <p:nvSpPr>
          <p:cNvPr id="4" name="TextBox 3"/>
          <p:cNvSpPr txBox="1"/>
          <p:nvPr/>
        </p:nvSpPr>
        <p:spPr>
          <a:xfrm>
            <a:off x="1" y="2121408"/>
            <a:ext cx="3044952" cy="1764792"/>
          </a:xfrm>
          <a:prstGeom prst="rect">
            <a:avLst/>
          </a:prstGeom>
          <a:noFill/>
        </p:spPr>
        <p:txBody>
          <a:bodyPr wrap="square">
            <a:spAutoFit/>
          </a:bodyPr>
          <a:lstStyle/>
          <a:p>
            <a:r>
              <a:rPr sz="1800" i="1"/>
              <a:t>One clue that helps me figure out the </a:t>
            </a:r>
            <a:r>
              <a:rPr sz="1800" b="1" i="1">
                <a:solidFill>
                  <a:srgbClr val="7030A0"/>
                </a:solidFill>
              </a:rPr>
              <a:t>rule</a:t>
            </a:r>
            <a:r>
              <a:rPr sz="1800" i="1"/>
              <a:t> is...</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506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1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rule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rule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Input/output tables can have more than one </a:t>
            </a:r>
            <a:r>
              <a:rPr b="1" sz="2000">
                <a:solidFill>
                  <a:srgbClr val="7030A0"/>
                </a:solidFill>
              </a:rPr>
              <a:t>rule</a:t>
            </a:r>
            <a:r>
              <a:rPr b="1" sz="2000"/>
              <a:t>. How could you identify the different </a:t>
            </a:r>
            <a:r>
              <a:rPr b="1" sz="2000">
                <a:solidFill>
                  <a:srgbClr val="7030A0"/>
                </a:solidFill>
              </a:rPr>
              <a:t>rule</a:t>
            </a:r>
            <a:r>
              <a:rPr b="1" sz="2000"/>
              <a:t>s that apply to </a:t>
            </a:r>
            <a:r>
              <a:rPr b="1" sz="2000">
                <a:solidFill>
                  <a:srgbClr val="7030A0"/>
                </a:solidFill>
              </a:rPr>
              <a:t>input/output table</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You could identify the different </a:t>
            </a:r>
            <a:r>
              <a:rPr b="1" sz="2000" i="1">
                <a:solidFill>
                  <a:srgbClr val="7030A0"/>
                </a:solidFill>
              </a:rPr>
              <a:t>rule</a:t>
            </a:r>
            <a:r>
              <a:rPr i="1"/>
              <a:t>s that apply to an </a:t>
            </a:r>
            <a:r>
              <a:rPr b="1" sz="2000" i="1">
                <a:solidFill>
                  <a:srgbClr val="7030A0"/>
                </a:solidFill>
              </a:rPr>
              <a:t>input/output table</a:t>
            </a:r>
            <a:r>
              <a:rPr i="1"/>
              <a:t>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6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2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11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Input/output tables can have more than one </a:t>
            </a:r>
            <a:r>
              <a:rPr b="1">
                <a:solidFill>
                  <a:srgbClr val="7030A0"/>
                </a:solidFill>
              </a:rPr>
              <a:t>rule</a:t>
            </a:r>
            <a:r>
              <a:t>. How could you identify the different </a:t>
            </a:r>
            <a:r>
              <a:rPr b="1">
                <a:solidFill>
                  <a:srgbClr val="7030A0"/>
                </a:solidFill>
              </a:rPr>
              <a:t>rule</a:t>
            </a:r>
            <a:r>
              <a:t>s that apply to </a:t>
            </a:r>
            <a:r>
              <a:rPr b="1">
                <a:solidFill>
                  <a:srgbClr val="7030A0"/>
                </a:solidFill>
              </a:rPr>
              <a:t>input/output table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identify the different </a:t>
            </a:r>
            <a:r>
              <a:rPr b="1">
                <a:solidFill>
                  <a:srgbClr val="7030A0"/>
                </a:solidFill>
              </a:rPr>
              <a:t>rule</a:t>
            </a:r>
            <a:r>
              <a:t>s that apply to an </a:t>
            </a:r>
            <a:r>
              <a:rPr b="1">
                <a:solidFill>
                  <a:srgbClr val="7030A0"/>
                </a:solidFill>
              </a:rPr>
              <a:t>input/output table</a:t>
            </a:r>
            <a:r>
              <a:t>s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input/output table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input/output table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input/output table</a:t>
            </a:r>
            <a:r>
              <a:rPr sz="2000"/>
              <a:t>
• My visual is…
• It relates to what I’ve learned about </a:t>
            </a:r>
            <a:r>
              <a:rPr b="1" sz="2000">
                <a:solidFill>
                  <a:srgbClr val="7030A0"/>
                </a:solidFill>
              </a:rPr>
              <a:t>input/output table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input/output table</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input/output 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input/output 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2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11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input/output table...</a:t>
            </a:r>
            <a:r>
              <a:rPr i="1"/>
              <a:t>
From this visual, I can infer… </a:t>
            </a:r>
            <a:r>
              <a:rPr i="0"/>
              <a:t>(use </a:t>
            </a:r>
            <a:r>
              <a:rPr b="1">
                <a:solidFill>
                  <a:srgbClr val="7030A0"/>
                </a:solidFill>
              </a:rPr>
              <a:t>input/output 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input/output table</a:t>
            </a:r>
            <a:r>
              <a:t>.
Include 3-5 other vocabulary words in your paragraph. You may include the following stems:​
</a:t>
            </a:r>
            <a:r>
              <a:rPr i="1"/>
              <a:t>•   An </a:t>
            </a:r>
            <a:r>
              <a:rPr i="1" b="1">
                <a:solidFill>
                  <a:srgbClr val="7030A0"/>
                </a:solidFill>
              </a:rPr>
              <a:t>input/output table</a:t>
            </a:r>
            <a:r>
              <a:rPr i="1"/>
              <a:t> is...
</a:t>
            </a:r>
            <a:r>
              <a:rPr i="1"/>
              <a:t>•   </a:t>
            </a:r>
            <a:r>
              <a:rPr i="1" b="1">
                <a:solidFill>
                  <a:srgbClr val="7030A0"/>
                </a:solidFill>
              </a:rPr>
              <a:t>Input/output table</a:t>
            </a:r>
            <a:r>
              <a:rPr i="1"/>
              <a:t>s is related to </a:t>
            </a:r>
            <a:r>
              <a:rPr i="1" b="1">
                <a:solidFill>
                  <a:srgbClr val="7030A0"/>
                </a:solidFill>
              </a:rPr>
              <a:t>coordinate plane</a:t>
            </a:r>
            <a:r>
              <a:rPr i="1"/>
              <a:t>s because...
</a:t>
            </a:r>
            <a:r>
              <a:rPr i="1"/>
              <a:t>•   You could identify the different </a:t>
            </a:r>
            <a:r>
              <a:rPr i="1" b="1">
                <a:solidFill>
                  <a:srgbClr val="7030A0"/>
                </a:solidFill>
              </a:rPr>
              <a:t>rule</a:t>
            </a:r>
            <a:r>
              <a:rPr i="1"/>
              <a:t>s that apply to an </a:t>
            </a:r>
            <a:r>
              <a:rPr i="1" b="1">
                <a:solidFill>
                  <a:srgbClr val="7030A0"/>
                </a:solidFill>
              </a:rPr>
              <a:t>input/output table</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6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input/output table</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Input/output tables can have more than one </a:t>
            </a:r>
            <a:r>
              <a:rPr b="1" sz="1800">
                <a:solidFill>
                  <a:srgbClr val="7030A0"/>
                </a:solidFill>
              </a:rPr>
              <a:t>rule</a:t>
            </a:r>
            <a:r>
              <a:t>. How could you identify the different </a:t>
            </a:r>
            <a:r>
              <a:rPr b="1" sz="1800">
                <a:solidFill>
                  <a:srgbClr val="7030A0"/>
                </a:solidFill>
              </a:rPr>
              <a:t>rule</a:t>
            </a:r>
            <a:r>
              <a:t>s that apply to </a:t>
            </a:r>
            <a:r>
              <a:rPr b="1" sz="1800">
                <a:solidFill>
                  <a:srgbClr val="7030A0"/>
                </a:solidFill>
              </a:rPr>
              <a:t>input/output table</a:t>
            </a:r>
            <a:r>
              <a:t>s?</a:t>
            </a:r>
          </a:p>
        </p:txBody>
      </p:sp>
      <p:sp>
        <p:nvSpPr>
          <p:cNvPr id="8" name="TextBox 7"/>
          <p:cNvSpPr txBox="1"/>
          <p:nvPr/>
        </p:nvSpPr>
        <p:spPr>
          <a:xfrm>
            <a:off x="155448" y="5605272"/>
            <a:ext cx="5751576" cy="4663440"/>
          </a:xfrm>
          <a:prstGeom prst="rect">
            <a:avLst/>
          </a:prstGeom>
          <a:noFill/>
        </p:spPr>
        <p:txBody>
          <a:bodyPr wrap="square">
            <a:spAutoFit/>
          </a:bodyPr>
          <a:lstStyle/>
          <a:p>
            <a:r>
              <a:rPr i="1"/>
              <a:t>You could identify the different </a:t>
            </a:r>
            <a:r>
              <a:rPr b="1" sz="1800" i="1">
                <a:solidFill>
                  <a:srgbClr val="7030A0"/>
                </a:solidFill>
              </a:rPr>
              <a:t>rule</a:t>
            </a:r>
            <a:r>
              <a:rPr i="1"/>
              <a:t>s that apply to an </a:t>
            </a:r>
            <a:r>
              <a:rPr b="1" sz="1800" i="1">
                <a:solidFill>
                  <a:srgbClr val="7030A0"/>
                </a:solidFill>
              </a:rPr>
              <a:t>input/output table</a:t>
            </a:r>
            <a:r>
              <a:rPr i="1"/>
              <a:t>s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identify and apply </a:t>
            </a:r>
            <a:r>
              <a:rPr sz="2400" b="1" i="0">
                <a:solidFill>
                  <a:srgbClr val="7030A0"/>
                </a:solidFill>
              </a:rPr>
              <a:t>rules</a:t>
            </a:r>
            <a:r>
              <a:rPr sz="2400" i="0"/>
              <a:t> to complete an </a:t>
            </a:r>
            <a:r>
              <a:rPr sz="2400" b="1" i="0">
                <a:solidFill>
                  <a:srgbClr val="7030A0"/>
                </a:solidFill>
              </a:rPr>
              <a:t>input/output table</a:t>
            </a:r>
            <a:r>
              <a:rPr sz="2400" i="0"/>
              <a:t> using number patterns.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5064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5022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5110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Input/output tables can have more than one </a:t>
            </a:r>
            <a:r>
              <a:rPr b="1" sz="2800">
                <a:solidFill>
                  <a:srgbClr val="7030A0"/>
                </a:solidFill>
              </a:rPr>
              <a:t>rule</a:t>
            </a:r>
            <a:r>
              <a:rPr b="1" sz="2800"/>
              <a:t>. How could you identify the different </a:t>
            </a:r>
            <a:r>
              <a:rPr b="1" sz="2800">
                <a:solidFill>
                  <a:srgbClr val="7030A0"/>
                </a:solidFill>
              </a:rPr>
              <a:t>rule</a:t>
            </a:r>
            <a:r>
              <a:rPr b="1" sz="2800"/>
              <a:t>s that apply to </a:t>
            </a:r>
            <a:r>
              <a:rPr b="1" sz="2800">
                <a:solidFill>
                  <a:srgbClr val="7030A0"/>
                </a:solidFill>
              </a:rPr>
              <a:t>input/output table</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6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2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11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