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0.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1.png"/><Relationship Id="rId6" Type="http://schemas.openxmlformats.org/officeDocument/2006/relationships/hyperlink" Target="https://thevisualnonglossary.com/admn/cd_interface/docs_generate/download_reading.php?file=Reading%20Passage_inequality_M5063.docx" TargetMode="Externa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6.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5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5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related to the phrases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related to the phrases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7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7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related to the phrases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related to the phrases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Let’s read to see how two friends use decimals and </a:t>
            </a:r>
            <a:r>
              <a:rPr sz="1800" b="1" i="0">
                <a:solidFill>
                  <a:srgbClr val="7030A0"/>
                </a:solidFill>
              </a:rPr>
              <a:t>inequality</a:t>
            </a:r>
            <a:r>
              <a:rPr sz="1800" i="0"/>
              <a:t> symbols to compare their lemonade sales.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The amount of money the friends compare</a:t>
            </a:r>
          </a:p>
          <a:p>
            <a:r>
              <a:rPr i="0"/>
              <a:t>• </a:t>
            </a:r>
            <a:r>
              <a:rPr sz="1800" i="0"/>
              <a:t>When the symbols </a:t>
            </a:r>
            <a:r>
              <a:rPr sz="1800" b="1" i="0">
                <a:solidFill>
                  <a:srgbClr val="7030A0"/>
                </a:solidFill>
              </a:rPr>
              <a:t>greater than</a:t>
            </a:r>
            <a:r>
              <a:rPr sz="1800" i="0"/>
              <a:t> and </a:t>
            </a:r>
            <a:r>
              <a:rPr sz="1800" b="1" i="0">
                <a:solidFill>
                  <a:srgbClr val="7030A0"/>
                </a:solidFill>
              </a:rPr>
              <a:t>less than</a:t>
            </a:r>
            <a:r>
              <a:rPr sz="1800" i="0"/>
              <a:t> are used</a:t>
            </a:r>
          </a:p>
          <a:p>
            <a:r>
              <a:rPr i="0"/>
              <a:t>• </a:t>
            </a:r>
            <a:r>
              <a:rPr sz="1800" i="0"/>
              <a:t>What the friends say about their total sales</a:t>
            </a:r>
          </a:p>
          <a:p>
            <a:r>
              <a:rPr i="0"/>
              <a:t>• </a:t>
            </a:r>
            <a:r>
              <a:rPr sz="1800" i="0"/>
              <a:t>How the friends know if they reached their goal</a:t>
            </a:r>
          </a:p>
          <a:p>
            <a:r>
              <a:rPr i="0"/>
              <a:t>• </a:t>
            </a:r>
            <a:r>
              <a:rPr sz="1800" i="0"/>
              <a:t>The word </a:t>
            </a:r>
            <a:r>
              <a:rPr sz="1800" b="1" i="0">
                <a:solidFill>
                  <a:srgbClr val="7030A0"/>
                </a:solidFill>
              </a:rPr>
              <a:t>inequality</a:t>
            </a:r>
            <a:r>
              <a:rPr sz="1800" i="0"/>
              <a:t> in the passage</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can comparing decimals in real life, like at the lemonade stand, help you understand </a:t>
            </a:r>
            <a:r>
              <a:rPr sz="1800" b="1" i="0">
                <a:solidFill>
                  <a:srgbClr val="7030A0"/>
                </a:solidFill>
              </a:rPr>
              <a:t>inequality</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Comparing decimals helps me understand </a:t>
            </a:r>
            <a:r>
              <a:rPr sz="1800" b="1" i="1">
                <a:solidFill>
                  <a:srgbClr val="7030A0"/>
                </a:solidFill>
              </a:rPr>
              <a:t>inequality</a:t>
            </a:r>
            <a:r>
              <a:rPr sz="1800" i="1"/>
              <a:t>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06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an </a:t>
            </a:r>
            <a:r>
              <a:rPr b="1" sz="2000">
                <a:solidFill>
                  <a:srgbClr val="7030A0"/>
                </a:solidFill>
              </a:rPr>
              <a:t>inequality</a:t>
            </a:r>
            <a:r>
              <a:rPr b="1" sz="2000"/>
              <a:t> to compare two fractions?</a:t>
            </a:r>
          </a:p>
        </p:txBody>
      </p:sp>
      <p:sp>
        <p:nvSpPr>
          <p:cNvPr id="5" name="TextBox 4"/>
          <p:cNvSpPr txBox="1"/>
          <p:nvPr/>
        </p:nvSpPr>
        <p:spPr>
          <a:xfrm>
            <a:off x="0" y="1490472"/>
            <a:ext cx="5751576" cy="923544"/>
          </a:xfrm>
          <a:prstGeom prst="rect">
            <a:avLst/>
          </a:prstGeom>
          <a:noFill/>
        </p:spPr>
        <p:txBody>
          <a:bodyPr wrap="square">
            <a:spAutoFit/>
          </a:bodyPr>
          <a:lstStyle/>
          <a:p>
            <a:r>
              <a:rPr i="1"/>
              <a:t>I can use an </a:t>
            </a:r>
            <a:r>
              <a:rPr b="1" sz="2000" i="1">
                <a:solidFill>
                  <a:srgbClr val="7030A0"/>
                </a:solidFill>
              </a:rPr>
              <a:t>inequality</a:t>
            </a:r>
            <a:r>
              <a:rPr i="1"/>
              <a:t> to compare two fractions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6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7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an </a:t>
            </a:r>
            <a:r>
              <a:rPr b="1">
                <a:solidFill>
                  <a:srgbClr val="7030A0"/>
                </a:solidFill>
              </a:rPr>
              <a:t>inequality</a:t>
            </a:r>
            <a:r>
              <a:t> to compare two fractions?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an </a:t>
            </a:r>
            <a:r>
              <a:rPr b="1">
                <a:solidFill>
                  <a:srgbClr val="7030A0"/>
                </a:solidFill>
              </a:rPr>
              <a:t>inequality</a:t>
            </a:r>
            <a:r>
              <a:t> to compare two fractions by...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inequality</a:t>
            </a:r>
            <a:r>
              <a:rPr sz="2000"/>
              <a:t>
• My visual is…
• It relates to what I’ve learned about </a:t>
            </a:r>
            <a:r>
              <a:rPr b="1" sz="2000">
                <a:solidFill>
                  <a:srgbClr val="7030A0"/>
                </a:solidFill>
              </a:rPr>
              <a:t>inequality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5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7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related to the phrases 
</a:t>
            </a:r>
            <a:r>
              <a:rPr i="1"/>
              <a:t>•   I can use an </a:t>
            </a:r>
            <a:r>
              <a:rPr i="1" b="1">
                <a:solidFill>
                  <a:srgbClr val="7030A0"/>
                </a:solidFill>
              </a:rPr>
              <a:t>inequality</a:t>
            </a:r>
            <a:r>
              <a:rPr i="1"/>
              <a:t> to compare two fractions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inequality</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can you use an </a:t>
            </a:r>
            <a:r>
              <a:rPr b="1" sz="1800">
                <a:solidFill>
                  <a:srgbClr val="7030A0"/>
                </a:solidFill>
              </a:rPr>
              <a:t>inequality</a:t>
            </a:r>
            <a:r>
              <a:t> to compare two fractions?</a:t>
            </a:r>
          </a:p>
        </p:txBody>
      </p:sp>
      <p:sp>
        <p:nvSpPr>
          <p:cNvPr id="8" name="TextBox 7"/>
          <p:cNvSpPr txBox="1"/>
          <p:nvPr/>
        </p:nvSpPr>
        <p:spPr>
          <a:xfrm>
            <a:off x="155448" y="5605272"/>
            <a:ext cx="5751576" cy="4663440"/>
          </a:xfrm>
          <a:prstGeom prst="rect">
            <a:avLst/>
          </a:prstGeom>
          <a:noFill/>
        </p:spPr>
        <p:txBody>
          <a:bodyPr wrap="square">
            <a:spAutoFit/>
          </a:bodyPr>
          <a:lstStyle/>
          <a:p>
            <a:r>
              <a:rPr i="1"/>
              <a:t>I can use an </a:t>
            </a:r>
            <a:r>
              <a:rPr b="1" sz="1800" i="1">
                <a:solidFill>
                  <a:srgbClr val="7030A0"/>
                </a:solidFill>
              </a:rPr>
              <a:t>inequality</a:t>
            </a:r>
            <a:r>
              <a:rPr i="1"/>
              <a:t> to compare two fractions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compare and order decimals to the </a:t>
            </a:r>
            <a:r>
              <a:rPr sz="2400" b="1" i="0">
                <a:solidFill>
                  <a:srgbClr val="7030A0"/>
                </a:solidFill>
              </a:rPr>
              <a:t>thousandths</a:t>
            </a:r>
            <a:r>
              <a:rPr sz="2400" i="0"/>
              <a:t> place using </a:t>
            </a:r>
            <a:r>
              <a:rPr sz="2400" b="1" i="0">
                <a:solidFill>
                  <a:srgbClr val="7030A0"/>
                </a:solidFill>
              </a:rPr>
              <a:t>inequality</a:t>
            </a:r>
            <a:r>
              <a:rPr sz="2400" i="0"/>
              <a:t> symbols such as </a:t>
            </a:r>
            <a:r>
              <a:rPr sz="2400" b="1" i="0">
                <a:solidFill>
                  <a:srgbClr val="7030A0"/>
                </a:solidFill>
              </a:rPr>
              <a:t>greater than</a:t>
            </a:r>
            <a:r>
              <a:rPr sz="2400" i="0"/>
              <a:t>, </a:t>
            </a:r>
            <a:r>
              <a:rPr sz="2400" b="1" i="0">
                <a:solidFill>
                  <a:srgbClr val="7030A0"/>
                </a:solidFill>
              </a:rPr>
              <a:t>less than</a:t>
            </a:r>
            <a:r>
              <a:rPr sz="2400" i="0"/>
              <a:t>, and </a:t>
            </a:r>
            <a:r>
              <a:rPr sz="2400" b="1" i="0">
                <a:solidFill>
                  <a:srgbClr val="7030A0"/>
                </a:solidFill>
              </a:rPr>
              <a:t>equal to</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063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5053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5070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an </a:t>
            </a:r>
            <a:r>
              <a:rPr b="1" sz="2800">
                <a:solidFill>
                  <a:srgbClr val="7030A0"/>
                </a:solidFill>
              </a:rPr>
              <a:t>inequality</a:t>
            </a:r>
            <a:r>
              <a:rPr b="1" sz="2800"/>
              <a:t> to compare two fractions?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6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7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