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expanded_notation_M5047.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9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509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504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expanded notation</a:t>
            </a:r>
            <a:r>
              <a:t> related to </a:t>
            </a:r>
            <a:r>
              <a:rPr b="1">
                <a:solidFill>
                  <a:srgbClr val="7030A0"/>
                </a:solidFill>
              </a:rPr>
              <a:t>place value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Expanded notation</a:t>
            </a:r>
            <a:r>
              <a:t> is related to </a:t>
            </a:r>
            <a:r>
              <a:rPr b="1">
                <a:solidFill>
                  <a:srgbClr val="7030A0"/>
                </a:solidFill>
              </a:rPr>
              <a:t>place value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(We’re reading to see how </a:t>
            </a:r>
            <a:r>
              <a:rPr sz="1800" b="1" i="0">
                <a:solidFill>
                  <a:srgbClr val="7030A0"/>
                </a:solidFill>
              </a:rPr>
              <a:t>expanded notation</a:t>
            </a:r>
            <a:r>
              <a:rPr sz="1800" i="0"/>
              <a:t> helps us work with place value in real world situations.)</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how each digit is described using </a:t>
            </a:r>
            <a:r>
              <a:rPr sz="1800" b="1" i="0">
                <a:solidFill>
                  <a:srgbClr val="7030A0"/>
                </a:solidFill>
              </a:rPr>
              <a:t>place value</a:t>
            </a:r>
          </a:p>
          <a:p>
            <a:r>
              <a:rPr i="0"/>
              <a:t>• </a:t>
            </a:r>
            <a:r>
              <a:rPr sz="1800" i="0"/>
              <a:t>examples of </a:t>
            </a:r>
            <a:r>
              <a:rPr sz="1800" b="1" i="0">
                <a:solidFill>
                  <a:srgbClr val="7030A0"/>
                </a:solidFill>
              </a:rPr>
              <a:t>expanded notation</a:t>
            </a:r>
          </a:p>
          <a:p>
            <a:r>
              <a:rPr i="0"/>
              <a:t>• </a:t>
            </a:r>
            <a:r>
              <a:rPr sz="1800" i="0"/>
              <a:t>what the characters say about each part of the number</a:t>
            </a:r>
          </a:p>
          <a:p>
            <a:r>
              <a:rPr i="0"/>
              <a:t>• </a:t>
            </a:r>
            <a:r>
              <a:rPr sz="1800" i="0"/>
              <a:t>how the characters solve the puzzle</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Jake and Maya use </a:t>
            </a:r>
            <a:r>
              <a:rPr sz="1800" b="1" i="0">
                <a:solidFill>
                  <a:srgbClr val="7030A0"/>
                </a:solidFill>
              </a:rPr>
              <a:t>expanded notation</a:t>
            </a:r>
            <a:r>
              <a:rPr sz="1800" i="0"/>
              <a:t> to solve the number puzzle?
</a:t>
            </a:r>
          </a:p>
        </p:txBody>
      </p:sp>
      <p:sp>
        <p:nvSpPr>
          <p:cNvPr id="4" name="TextBox 3"/>
          <p:cNvSpPr txBox="1"/>
          <p:nvPr/>
        </p:nvSpPr>
        <p:spPr>
          <a:xfrm>
            <a:off x="1" y="2121408"/>
            <a:ext cx="3044952" cy="1764792"/>
          </a:xfrm>
          <a:prstGeom prst="rect">
            <a:avLst/>
          </a:prstGeom>
          <a:noFill/>
        </p:spPr>
        <p:txBody>
          <a:bodyPr wrap="square">
            <a:spAutoFit/>
          </a:bodyPr>
          <a:lstStyle/>
          <a:p>
            <a:r>
              <a:rPr sz="1800" i="1"/>
              <a:t>﻿Jake and Maya used </a:t>
            </a:r>
            <a:r>
              <a:rPr sz="1800" b="1" i="1">
                <a:solidFill>
                  <a:srgbClr val="7030A0"/>
                </a:solidFill>
              </a:rPr>
              <a:t>expanded notation</a:t>
            </a:r>
            <a:r>
              <a:rPr sz="1800" i="1"/>
              <a:t> to...</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5047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can you use </a:t>
            </a:r>
            <a:r>
              <a:rPr b="1" sz="2000">
                <a:solidFill>
                  <a:srgbClr val="7030A0"/>
                </a:solidFill>
              </a:rPr>
              <a:t>expanded notation</a:t>
            </a:r>
            <a:r>
              <a:rPr b="1" sz="2000"/>
              <a:t> to compare two numbers?</a:t>
            </a:r>
          </a:p>
        </p:txBody>
      </p:sp>
      <p:sp>
        <p:nvSpPr>
          <p:cNvPr id="5" name="TextBox 4"/>
          <p:cNvSpPr txBox="1"/>
          <p:nvPr/>
        </p:nvSpPr>
        <p:spPr>
          <a:xfrm>
            <a:off x="0" y="1490472"/>
            <a:ext cx="5751576" cy="923544"/>
          </a:xfrm>
          <a:prstGeom prst="rect">
            <a:avLst/>
          </a:prstGeom>
          <a:noFill/>
        </p:spPr>
        <p:txBody>
          <a:bodyPr wrap="square">
            <a:spAutoFit/>
          </a:bodyPr>
          <a:lstStyle/>
          <a:p>
            <a:r>
              <a:rPr i="1"/>
              <a:t>I can use </a:t>
            </a:r>
            <a:r>
              <a:rPr b="1" sz="2000" i="1">
                <a:solidFill>
                  <a:srgbClr val="7030A0"/>
                </a:solidFill>
              </a:rPr>
              <a:t>expanded notation</a:t>
            </a:r>
            <a:r>
              <a:rPr i="1"/>
              <a:t> to compare two numbers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5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9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504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expanded notation</a:t>
            </a:r>
            <a:r>
              <a:t> to compare two numbers?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a:t>
            </a:r>
            <a:r>
              <a:rPr b="1">
                <a:solidFill>
                  <a:srgbClr val="7030A0"/>
                </a:solidFill>
              </a:rPr>
              <a:t>expanded notation</a:t>
            </a:r>
            <a:r>
              <a:t> to compare two numbers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expanded notation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expanded notation</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expanded notation</a:t>
            </a:r>
            <a:r>
              <a:rPr sz="2000"/>
              <a:t>
• My visual is…
• It relates to what I’ve learned about </a:t>
            </a:r>
            <a:r>
              <a:rPr b="1" sz="2000">
                <a:solidFill>
                  <a:srgbClr val="7030A0"/>
                </a:solidFill>
              </a:rPr>
              <a:t>expanded notation</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expanded notation</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expanded notation.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504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expanded notation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5095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expanded notation...</a:t>
            </a:r>
            <a:r>
              <a:rPr i="1"/>
              <a:t>
From this visual, I can infer… </a:t>
            </a:r>
            <a:r>
              <a:rPr i="0"/>
              <a:t>(use </a:t>
            </a:r>
            <a:r>
              <a:rPr b="1">
                <a:solidFill>
                  <a:srgbClr val="7030A0"/>
                </a:solidFill>
              </a:rPr>
              <a:t>expanded notation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504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expanded notation</a:t>
            </a:r>
            <a:r>
              <a:t>.
Include 3-5 other vocabulary words in your paragraph. You may include the following stems:​
</a:t>
            </a:r>
            <a:r>
              <a:rPr i="1"/>
              <a:t>•   </a:t>
            </a:r>
            <a:r>
              <a:rPr i="1" b="1">
                <a:solidFill>
                  <a:srgbClr val="7030A0"/>
                </a:solidFill>
              </a:rPr>
              <a:t>Expanded notation</a:t>
            </a:r>
            <a:r>
              <a:rPr i="1"/>
              <a:t> is...
</a:t>
            </a:r>
            <a:r>
              <a:rPr i="1"/>
              <a:t>•   </a:t>
            </a:r>
            <a:r>
              <a:rPr i="1" b="1">
                <a:solidFill>
                  <a:srgbClr val="7030A0"/>
                </a:solidFill>
              </a:rPr>
              <a:t>Expanded notation</a:t>
            </a:r>
            <a:r>
              <a:rPr i="1"/>
              <a:t> is related to </a:t>
            </a:r>
            <a:r>
              <a:rPr i="1" b="1">
                <a:solidFill>
                  <a:srgbClr val="7030A0"/>
                </a:solidFill>
              </a:rPr>
              <a:t>place value</a:t>
            </a:r>
            <a:r>
              <a:rPr i="1"/>
              <a:t> because...
</a:t>
            </a:r>
            <a:r>
              <a:rPr i="1"/>
              <a:t>•   I can use </a:t>
            </a:r>
            <a:r>
              <a:rPr i="1" b="1">
                <a:solidFill>
                  <a:srgbClr val="7030A0"/>
                </a:solidFill>
              </a:rPr>
              <a:t>expanded notation</a:t>
            </a:r>
            <a:r>
              <a:rPr i="1"/>
              <a:t> to compare two numbers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504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expanded notation</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can you use </a:t>
            </a:r>
            <a:r>
              <a:rPr b="1" sz="1800">
                <a:solidFill>
                  <a:srgbClr val="7030A0"/>
                </a:solidFill>
              </a:rPr>
              <a:t>expanded notation</a:t>
            </a:r>
            <a:r>
              <a:t> to compare two numbers?</a:t>
            </a:r>
          </a:p>
        </p:txBody>
      </p:sp>
      <p:sp>
        <p:nvSpPr>
          <p:cNvPr id="8" name="TextBox 7"/>
          <p:cNvSpPr txBox="1"/>
          <p:nvPr/>
        </p:nvSpPr>
        <p:spPr>
          <a:xfrm>
            <a:off x="155448" y="5605272"/>
            <a:ext cx="5751576" cy="4663440"/>
          </a:xfrm>
          <a:prstGeom prst="rect">
            <a:avLst/>
          </a:prstGeom>
          <a:noFill/>
        </p:spPr>
        <p:txBody>
          <a:bodyPr wrap="square">
            <a:spAutoFit/>
          </a:bodyPr>
          <a:lstStyle/>
          <a:p>
            <a:r>
              <a:rPr i="1"/>
              <a:t>I can use </a:t>
            </a:r>
            <a:r>
              <a:rPr b="1" sz="1800" i="1">
                <a:solidFill>
                  <a:srgbClr val="7030A0"/>
                </a:solidFill>
              </a:rPr>
              <a:t>expanded notation</a:t>
            </a:r>
            <a:r>
              <a:rPr i="1"/>
              <a:t> to compare two numbers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represent numbers by showing the value of each digit using </a:t>
            </a:r>
            <a:r>
              <a:rPr sz="2400" b="1" i="0">
                <a:solidFill>
                  <a:srgbClr val="7030A0"/>
                </a:solidFill>
              </a:rPr>
              <a:t>expanded notation</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5047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M5095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can you use </a:t>
            </a:r>
            <a:r>
              <a:rPr b="1" sz="2800">
                <a:solidFill>
                  <a:srgbClr val="7030A0"/>
                </a:solidFill>
              </a:rPr>
              <a:t>expanded notation</a:t>
            </a:r>
            <a:r>
              <a:rPr b="1" sz="2800"/>
              <a:t> to compare two numbers?</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504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5095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4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509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504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expanded notation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Expanded notation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