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Haga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47.png"/><Relationship Id="rId6" Type="http://schemas.openxmlformats.org/officeDocument/2006/relationships/image" Target="../media/image48.png"/><Relationship Id="rId7" Type="http://schemas.openxmlformats.org/officeDocument/2006/relationships/image" Target="../media/image49.png"/><Relationship Id="rId8" Type="http://schemas.openxmlformats.org/officeDocument/2006/relationships/image" Target="../media/image50.png"/><Relationship Id="rId9" Type="http://schemas.openxmlformats.org/officeDocument/2006/relationships/image" Target="../media/image51.png"/><Relationship Id="rId10" Type="http://schemas.openxmlformats.org/officeDocument/2006/relationships/image" Target="../media/image52.png"/><Relationship Id="rId11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1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3.png"/><Relationship Id="rId22" Type="http://schemas.openxmlformats.org/officeDocument/2006/relationships/image" Target="../media/image54.png"/><Relationship Id="rId23" Type="http://schemas.openxmlformats.org/officeDocument/2006/relationships/image" Target="../media/image55.png"/><Relationship Id="rId24" Type="http://schemas.openxmlformats.org/officeDocument/2006/relationships/image" Target="../media/image56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7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3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7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58.png"/><Relationship Id="rId7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19.xml"/><Relationship Id="rId8" Type="http://schemas.openxmlformats.org/officeDocument/2006/relationships/image" Target="../media/image59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22.png"/><Relationship Id="rId6" Type="http://schemas.openxmlformats.org/officeDocument/2006/relationships/image" Target="../media/image33.png"/><Relationship Id="rId7" Type="http://schemas.openxmlformats.org/officeDocument/2006/relationships/image" Target="../media/image10.png"/><Relationship Id="rId8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4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39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notesSlide" Target="../notesSlides/notesSlide8.xml"/><Relationship Id="rId24" Type="http://schemas.openxmlformats.org/officeDocument/2006/relationships/image" Target="../media/image3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9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27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TÚ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¿Cómo puedes usar la </a:t>
            </a:r>
            <a:r>
              <a:rPr b="1" sz="2000">
                <a:solidFill>
                  <a:srgbClr val="7030A0"/>
                </a:solidFill>
              </a:rPr>
              <a:t>longitud</a:t>
            </a:r>
            <a:r>
              <a:rPr b="1" sz="2000"/>
              <a:t> para comparar los tamaños de diferentes objetos?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Puedo usar la </a:t>
            </a:r>
            <a:r>
              <a:rPr b="1" sz="2000" i="1">
                <a:solidFill>
                  <a:srgbClr val="7030A0"/>
                </a:solidFill>
              </a:rPr>
              <a:t>longitud</a:t>
            </a:r>
            <a:r>
              <a:rPr i="1"/>
              <a:t> para comparar los tamaños de diferentes objetos por...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M4e055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8" name="Picture 7" descr="not_read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9" name="Picture 8" descr="almost_read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0" name="Picture 9" descr="completely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face_sa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2" name="Picture 11" descr="face_neutral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3" name="Picture 12" descr="face_happy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No estoy listo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Bastante listo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Completamente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¿Qué tan preparado estás para responder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4e055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puedes usar la </a:t>
            </a:r>
            <a:r>
              <a:rPr b="1">
                <a:solidFill>
                  <a:srgbClr val="7030A0"/>
                </a:solidFill>
              </a:rPr>
              <a:t>longitud</a:t>
            </a:r>
            <a:r>
              <a:t> para comparar los tamaños de diferentes objetos?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Puedo usar la </a:t>
            </a:r>
            <a:r>
              <a:rPr b="1">
                <a:solidFill>
                  <a:srgbClr val="7030A0"/>
                </a:solidFill>
              </a:rPr>
              <a:t>longitud</a:t>
            </a:r>
            <a:r>
              <a:t> para comparar los tamaños de diferentes objetos por...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Utilice cualquiera o todas las actividades en las siguientes diapositivas, ya sea entre conversaciones estructuradas o después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67335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Dibuja y escribe</a:t>
            </a:r>
          </a:p>
          <a:p>
            <a:pPr algn="l"/>
            <a:r>
              <a:rPr b="0" i="1" sz="2000"/>
              <a:t>Invite al grupo a dibujar la palabra de vocabulario, colocar etiquetas con los conceptos clave de la lección y, después, explicar por escrito cómo ese dibujo y esas etiquetas muestran lo que entienden de la palabra.</a:t>
            </a:r>
          </a:p>
          <a:p>
            <a:pPr algn="l"/>
            <a:r>
              <a:rPr b="1" i="0" sz="2000"/>
              <a:t>•   Completa la imagen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Haz esto antes de mostrar la imagen completa para una actividad de predicción, o después de mostrar la imagen para un ejercicio de recordación.</a:t>
            </a:r>
          </a:p>
          <a:p>
            <a:pPr algn="l"/>
            <a:r>
              <a:rPr b="1" i="0" sz="2000"/>
              <a:t>•   Rellénalo</a:t>
            </a:r>
          </a:p>
          <a:p>
            <a:pPr algn="l"/>
            <a:r>
              <a:rPr b="0" i="1" sz="2000"/>
              <a:t>Al igual que “Completa la imagen”, esta actividad también es excelente como vista previa o revisión.</a:t>
            </a:r>
          </a:p>
          <a:p>
            <a:pPr algn="l"/>
            <a:r>
              <a:rPr b="1" i="0" sz="2000"/>
              <a:t>•   Conversación de preguntas</a:t>
            </a:r>
          </a:p>
          <a:p>
            <a:pPr algn="l"/>
            <a:r>
              <a:rPr b="0" i="1" sz="2000"/>
              <a:t>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Mapa de palabras</a:t>
            </a:r>
          </a:p>
          <a:p>
            <a:pPr algn="l"/>
            <a:r>
              <a:rPr b="0" i="1" sz="2000"/>
              <a:t>Haga que los estudiantes hagan conexiones con otras palabras en esta unidad, o con otras palabras en unidades anteriores. Esta actividad es excelente como revisión de la unidad!</a:t>
            </a:r>
          </a:p>
          <a:p>
            <a:pPr algn="l"/>
            <a:r>
              <a:rPr b="1" i="0" sz="2000"/>
              <a:t>•   Párrafo ambulante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¡Haga que los estudiantes se muevan y escriban! Se puede hacer en cualquier momento de la lección, pero es una excelente revisión al final de la lección.</a:t>
            </a:r>
          </a:p>
          <a:p>
            <a:pPr algn="l"/>
            <a:r>
              <a:rPr b="1" i="0" sz="2000"/>
              <a:t>•   Escritura</a:t>
            </a:r>
          </a:p>
          <a:p>
            <a:pPr algn="l"/>
            <a:r>
              <a:rPr b="0" i="1" sz="2000"/>
              <a:t>Esto es muy recomendable después que se completen las conversaciones estructuradas, como un cierre o boleto de salida de la lección. Haga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4e055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 </a:t>
            </a:r>
            <a:r>
              <a:rPr b="1">
                <a:solidFill>
                  <a:srgbClr val="7030A0"/>
                </a:solidFill>
              </a:rPr>
              <a:t>longitud</a:t>
            </a:r>
            <a:r>
              <a:t>. Etiqueta tu elemento visual con los términos: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longitud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4e055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Explica cómo se relaciona tu elemento visual con lo que has aprendido sobre </a:t>
            </a:r>
            <a:r>
              <a:rPr b="1">
                <a:solidFill>
                  <a:srgbClr val="7030A0"/>
                </a:solidFill>
              </a:rPr>
              <a:t>longitud</a:t>
            </a:r>
            <a:r>
              <a:rPr sz="2000"/>
              <a:t>
• Mi visual es…
• Mi visual se relaciona con lo que he aprendido acerca de </a:t>
            </a:r>
            <a:r>
              <a:rPr b="1" sz="2000">
                <a:solidFill>
                  <a:srgbClr val="7030A0"/>
                </a:solidFill>
              </a:rPr>
              <a:t>longitud</a:t>
            </a:r>
            <a:r>
              <a:rPr sz="2000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longitud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4e055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longitud.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4e055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este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4e055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Elije un inicio de oración: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4e055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4e055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longitud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sp>
        <p:nvSpPr>
          <p:cNvPr id="20" name="Oval 19"/>
          <p:cNvSpPr/>
          <p:nvPr/>
        </p:nvSpPr>
        <p:spPr>
          <a:xfrm>
            <a:off x="4873752" y="658368"/>
            <a:ext cx="1837943" cy="960120"/>
          </a:xfrm>
          <a:prstGeom prst="ellipse">
            <a:avLst/>
          </a:prstGeom>
          <a:solidFill>
            <a:srgbClr val="EADCF4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Oval 20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4e055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longitud...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longitud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4e055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4e055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longitud</a:t>
            </a:r>
            <a:r>
              <a:t>.
Incluye otras 3-5 palabras de vocabulario en tu párrafo. Puedes incluir los siguientes inicios de oración:​
​</a:t>
            </a:r>
            <a:r>
              <a:rPr i="1"/>
              <a:t>•   La </a:t>
            </a:r>
            <a:r>
              <a:rPr i="1" b="1">
                <a:solidFill>
                  <a:srgbClr val="7030A0"/>
                </a:solidFill>
              </a:rPr>
              <a:t>longitud</a:t>
            </a:r>
            <a:r>
              <a:rPr i="1"/>
              <a:t> es...
</a:t>
            </a:r>
            <a:r>
              <a:rPr i="1"/>
              <a:t>•   La </a:t>
            </a:r>
            <a:r>
              <a:rPr i="1" b="1">
                <a:solidFill>
                  <a:srgbClr val="7030A0"/>
                </a:solidFill>
              </a:rPr>
              <a:t>longitud</a:t>
            </a:r>
            <a:r>
              <a:rPr i="1"/>
              <a:t> es diferente de la altura porque...
</a:t>
            </a:r>
            <a:r>
              <a:rPr i="1"/>
              <a:t>•   Puedo usar la </a:t>
            </a:r>
            <a:r>
              <a:rPr i="1" b="1">
                <a:solidFill>
                  <a:srgbClr val="7030A0"/>
                </a:solidFill>
              </a:rPr>
              <a:t>longitud</a:t>
            </a:r>
            <a:r>
              <a:rPr i="1"/>
              <a:t> para comparar los tamaños de diferentes objetos por...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1" i="0" sz="4000"/>
              <a:t>Adaptaciones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Siéntelos junto a los estudiantes que siguen las instrucciones bien</a:t>
            </a:r>
            <a:r>
              <a:rPr b="0" i="0"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</a:t>
            </a:r>
            <a:r>
              <a:rPr b="1" i="0" sz="1800"/>
              <a:t>repitan las palabras de vocabulario</a:t>
            </a:r>
            <a:r>
              <a:rPr b="0" i="0" sz="1800"/>
              <a:t> después de ti, pronunciándolas </a:t>
            </a:r>
            <a:r>
              <a:rPr b="1" i="0" sz="1800"/>
              <a:t>juntos como clase</a:t>
            </a:r>
            <a:r>
              <a:rPr b="0" i="0" sz="1800"/>
              <a:t>. Es aún más efectivo para los principiantes si </a:t>
            </a:r>
            <a:r>
              <a:rPr b="1" i="0" sz="1800"/>
              <a:t>divides cada sílaba</a:t>
            </a:r>
            <a:r>
              <a:rPr b="0" i="0"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Permita que los estudiantes translingüen</a:t>
            </a:r>
            <a:r>
              <a:rPr b="0" i="0" sz="1800"/>
              <a:t>, o usen varios idiomas dentro de una sola oración. </a:t>
            </a:r>
            <a:r>
              <a:rPr b="1" i="0" sz="1800"/>
              <a:t>Enfatice que usen la palabra de vocabulario tal como se presenta</a:t>
            </a:r>
            <a:r>
              <a:rPr b="0" i="0"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participen en conversaciones estructuradas, pero </a:t>
            </a:r>
            <a:r>
              <a:rPr b="1" i="0" sz="1800"/>
              <a:t>asegúrese de que estén listos antes de incluirlos en el grupo de aleatorización</a:t>
            </a:r>
            <a:r>
              <a:rPr b="0" i="0"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Comparta las imágenes y los inicios de oraciones</a:t>
            </a:r>
            <a:r>
              <a:rPr b="0" i="0" sz="1800"/>
              <a:t> con los estudiantes </a:t>
            </a:r>
            <a:r>
              <a:rPr b="1" i="0" sz="1800"/>
              <a:t>el día anterior</a:t>
            </a:r>
            <a:r>
              <a:rPr b="0" i="0"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M4e055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5486400" cy="4663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longitud.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548640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¿Cómo puedes usar la longitud para comparar los tamaños de diferentes objetos?</a:t>
            </a:r>
            <a:r>
              <a:t>
</a:t>
            </a:r>
            <a:r>
              <a:rPr i="1"/>
              <a:t>Puedo usar la longitud para comparar los tamaños de diferentes objetos por...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M4e055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pacman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60920" y="2642616"/>
            <a:ext cx="1199803" cy="689956"/>
          </a:xfrm>
          <a:prstGeom prst="rect">
            <a:avLst/>
          </a:prstGeom>
        </p:spPr>
      </p:pic>
      <p:pic>
        <p:nvPicPr>
          <p:cNvPr id="10" name="Picture 9" descr="bracket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88736" y="2642616"/>
            <a:ext cx="969264" cy="758952"/>
          </a:xfrm>
          <a:prstGeom prst="rect">
            <a:avLst/>
          </a:prstGeom>
        </p:spPr>
      </p:pic>
      <p:pic>
        <p:nvPicPr>
          <p:cNvPr id="11" name="Picture 10" descr="noun-write-1439720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2472" y="2688336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48640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¿Cómo puedes usar la </a:t>
            </a:r>
            <a:r>
              <a:rPr b="1" sz="2800">
                <a:solidFill>
                  <a:srgbClr val="7030A0"/>
                </a:solidFill>
              </a:rPr>
              <a:t>longitud</a:t>
            </a:r>
            <a:r>
              <a:rPr b="1" sz="2800"/>
              <a:t> para comparar los tamaños de diferentes objetos?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La imagen me hace pensar en... porque...</a:t>
            </a:r>
          </a:p>
        </p:txBody>
      </p:sp>
      <p:pic>
        <p:nvPicPr>
          <p:cNvPr id="7" name="Picture 6" descr="M4e055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8" name="Picture 7" descr="es_signal_horizontal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9" name="Picture 8" descr="green_b_1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0" name="Picture 9" descr="green_b_2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1" name="Picture 10" descr="green_b_3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2" name="Picture 11" descr="green_b_4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4e055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M4e055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la </a:t>
            </a:r>
            <a:r>
              <a:rPr b="1">
                <a:solidFill>
                  <a:srgbClr val="7030A0"/>
                </a:solidFill>
              </a:rPr>
              <a:t>longitud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longitud</a:t>
            </a:r>
            <a:r>
              <a:t> es...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4e055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purpl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purpl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purpl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purpl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¿En qué se diferencia la </a:t>
            </a:r>
            <a:r>
              <a:rPr b="1">
                <a:solidFill>
                  <a:srgbClr val="7030A0"/>
                </a:solidFill>
              </a:rPr>
              <a:t>longitud</a:t>
            </a:r>
            <a:r>
              <a:t> de la altura?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longitud</a:t>
            </a:r>
            <a:r>
              <a:t> es diferente de la altura porque...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