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2.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notesSlide" Target="../notesSlides/notesSlide10.xml"/><Relationship Id="rId24"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6.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45.png"/><Relationship Id="rId2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7.png"/><Relationship Id="rId6" Type="http://schemas.openxmlformats.org/officeDocument/2006/relationships/image" Target="../media/image48.png"/><Relationship Id="rId7" Type="http://schemas.openxmlformats.org/officeDocument/2006/relationships/image" Target="../media/image49.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6.png"/><Relationship Id="rId24" Type="http://schemas.openxmlformats.org/officeDocument/2006/relationships/image" Target="../media/image30.png"/><Relationship Id="rId25"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50.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45.png"/><Relationship Id="rId2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51.png"/><Relationship Id="rId8" Type="http://schemas.openxmlformats.org/officeDocument/2006/relationships/image" Target="../media/image52.png"/><Relationship Id="rId9" Type="http://schemas.openxmlformats.org/officeDocument/2006/relationships/image" Target="../media/image53.png"/><Relationship Id="rId10" Type="http://schemas.openxmlformats.org/officeDocument/2006/relationships/image" Target="../media/image54.png"/><Relationship Id="rId11" Type="http://schemas.openxmlformats.org/officeDocument/2006/relationships/image" Target="../media/image55.png"/><Relationship Id="rId12" Type="http://schemas.openxmlformats.org/officeDocument/2006/relationships/image" Target="../media/image56.png"/><Relationship Id="rId13"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5.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7.png"/><Relationship Id="rId22" Type="http://schemas.openxmlformats.org/officeDocument/2006/relationships/image" Target="../media/image58.png"/><Relationship Id="rId23" Type="http://schemas.openxmlformats.org/officeDocument/2006/relationships/image" Target="../media/image59.png"/><Relationship Id="rId24" Type="http://schemas.openxmlformats.org/officeDocument/2006/relationships/image" Target="../media/image6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61.png"/><Relationship Id="rId6" Type="http://schemas.openxmlformats.org/officeDocument/2006/relationships/image" Target="../media/image10.png"/><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61.png"/><Relationship Id="rId6" Type="http://schemas.openxmlformats.org/officeDocument/2006/relationships/image" Target="../media/image10.png"/><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62.png"/><Relationship Id="rId7"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3.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2.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image" Target="../media/image2.png"/><Relationship Id="rId2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2.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image" Target="../media/image2.png"/><Relationship Id="rId24"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3.xml"/><Relationship Id="rId8" Type="http://schemas.openxmlformats.org/officeDocument/2006/relationships/image" Target="../media/image64.png"/><Relationship Id="rId9" Type="http://schemas.openxmlformats.org/officeDocument/2006/relationships/image" Target="../media/image46.png"/><Relationship Id="rId10" Type="http://schemas.openxmlformats.org/officeDocument/2006/relationships/image" Target="../media/image5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22.png"/><Relationship Id="rId8" Type="http://schemas.openxmlformats.org/officeDocument/2006/relationships/image" Target="../media/image35.png"/><Relationship Id="rId9" Type="http://schemas.openxmlformats.org/officeDocument/2006/relationships/image" Target="../media/image10.png"/><Relationship Id="rId10"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9.png"/><Relationship Id="rId11" Type="http://schemas.openxmlformats.org/officeDocument/2006/relationships/image" Target="../media/image40.png"/><Relationship Id="rId1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41.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1.png"/><Relationship Id="rId4" Type="http://schemas.openxmlformats.org/officeDocument/2006/relationships/image" Target="../media/image31.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4.png"/><Relationship Id="rId3" Type="http://schemas.openxmlformats.org/officeDocument/2006/relationships/image" Target="../media/image41.png"/><Relationship Id="rId4" Type="http://schemas.openxmlformats.org/officeDocument/2006/relationships/image" Target="../media/image31.png"/><Relationship Id="rId5" Type="http://schemas.openxmlformats.org/officeDocument/2006/relationships/notesSlide" Target="../notesSlides/notesSlide9.xml"/></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M4082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is </a:t>
            </a:r>
            <a:r>
              <a:rPr b="1">
                <a:solidFill>
                  <a:srgbClr val="7030A0"/>
                </a:solidFill>
              </a:rPr>
              <a:t>place value</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Place value</a:t>
            </a:r>
            <a:r>
              <a:t> is...</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4039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993392"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123444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t>
            </a:r>
            <a:r>
              <a:rPr b="1">
                <a:solidFill>
                  <a:srgbClr val="7030A0"/>
                </a:solidFill>
              </a:rPr>
              <a:t>expanded notation</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Expanded notation</a:t>
            </a:r>
            <a:r>
              <a:t> is...</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M4039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M4082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t>
            </a:r>
            <a:r>
              <a:rPr b="1">
                <a:solidFill>
                  <a:srgbClr val="7030A0"/>
                </a:solidFill>
              </a:rPr>
              <a:t>place value</a:t>
            </a:r>
            <a:r>
              <a:t> related to </a:t>
            </a:r>
            <a:r>
              <a:rPr b="1">
                <a:solidFill>
                  <a:srgbClr val="7030A0"/>
                </a:solidFill>
              </a:rPr>
              <a:t>expanded notation</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
            </a:r>
            <a:r>
              <a:rPr b="1">
                <a:solidFill>
                  <a:srgbClr val="7030A0"/>
                </a:solidFill>
              </a:rPr>
              <a:t>Place value</a:t>
            </a:r>
            <a:r>
              <a:t> is related to </a:t>
            </a:r>
            <a:r>
              <a:rPr b="1">
                <a:solidFill>
                  <a:srgbClr val="7030A0"/>
                </a:solidFill>
              </a:rPr>
              <a:t>expanded notation</a:t>
            </a:r>
            <a:r>
              <a:t> because...</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4092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408176"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123444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t>
            </a:r>
            <a:r>
              <a:rPr b="1">
                <a:solidFill>
                  <a:srgbClr val="7030A0"/>
                </a:solidFill>
              </a:rPr>
              <a:t>rounding</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Rounding</a:t>
            </a:r>
            <a:r>
              <a:t> is...</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squar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b="1" sz="2000"/>
              <a:t>How do you round a number based on its </a:t>
            </a:r>
            <a:r>
              <a:rPr b="1" sz="2000">
                <a:solidFill>
                  <a:srgbClr val="7030A0"/>
                </a:solidFill>
              </a:rPr>
              <a:t>place value</a:t>
            </a:r>
            <a:r>
              <a:rPr b="1" sz="2000"/>
              <a:t>?</a:t>
            </a:r>
          </a:p>
        </p:txBody>
      </p:sp>
      <p:sp>
        <p:nvSpPr>
          <p:cNvPr id="5" name="TextBox 4"/>
          <p:cNvSpPr txBox="1"/>
          <p:nvPr/>
        </p:nvSpPr>
        <p:spPr>
          <a:xfrm>
            <a:off x="0" y="1490472"/>
            <a:ext cx="5751576" cy="923544"/>
          </a:xfrm>
          <a:prstGeom prst="rect">
            <a:avLst/>
          </a:prstGeom>
          <a:noFill/>
        </p:spPr>
        <p:txBody>
          <a:bodyPr wrap="square">
            <a:spAutoFit/>
          </a:bodyPr>
          <a:lstStyle/>
          <a:p>
            <a:r>
              <a:rPr i="1"/>
              <a:t>You round a number based on its </a:t>
            </a:r>
            <a:r>
              <a:rPr b="1" sz="2000" i="1">
                <a:solidFill>
                  <a:srgbClr val="7030A0"/>
                </a:solidFill>
              </a:rPr>
              <a:t>place value</a:t>
            </a:r>
            <a:r>
              <a:rPr i="1"/>
              <a:t> by...</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M4082w.png"/>
          <p:cNvPicPr>
            <a:picLocks noChangeAspect="1"/>
          </p:cNvPicPr>
          <p:nvPr/>
        </p:nvPicPr>
        <p:blipFill>
          <a:blip r:embed="rId4"/>
          <a:stretch>
            <a:fillRect/>
          </a:stretch>
        </p:blipFill>
        <p:spPr>
          <a:xfrm>
            <a:off x="9144000" y="0"/>
            <a:ext cx="3054096" cy="2286000"/>
          </a:xfrm>
          <a:prstGeom prst="rect">
            <a:avLst/>
          </a:prstGeom>
        </p:spPr>
      </p:pic>
      <p:pic>
        <p:nvPicPr>
          <p:cNvPr id="8" name="Picture 7" descr="M4039w.png"/>
          <p:cNvPicPr>
            <a:picLocks noChangeAspect="1"/>
          </p:cNvPicPr>
          <p:nvPr/>
        </p:nvPicPr>
        <p:blipFill>
          <a:blip r:embed="rId5"/>
          <a:stretch>
            <a:fillRect/>
          </a:stretch>
        </p:blipFill>
        <p:spPr>
          <a:xfrm>
            <a:off x="9144000" y="2286000"/>
            <a:ext cx="3054096" cy="2286000"/>
          </a:xfrm>
          <a:prstGeom prst="rect">
            <a:avLst/>
          </a:prstGeom>
        </p:spPr>
      </p:pic>
      <p:pic>
        <p:nvPicPr>
          <p:cNvPr id="9" name="Picture 8" descr="M4092w.png"/>
          <p:cNvPicPr>
            <a:picLocks noChangeAspect="1"/>
          </p:cNvPicPr>
          <p:nvPr/>
        </p:nvPicPr>
        <p:blipFill>
          <a:blip r:embed="rId6"/>
          <a:stretch>
            <a:fillRect/>
          </a:stretch>
        </p:blipFill>
        <p:spPr>
          <a:xfrm>
            <a:off x="9144000" y="4572000"/>
            <a:ext cx="3054096" cy="2286000"/>
          </a:xfrm>
          <a:prstGeom prst="rect">
            <a:avLst/>
          </a:prstGeom>
        </p:spPr>
      </p:pic>
      <p:pic>
        <p:nvPicPr>
          <p:cNvPr id="10" name="Picture 9" descr="not_ready.png"/>
          <p:cNvPicPr>
            <a:picLocks noChangeAspect="1"/>
          </p:cNvPicPr>
          <p:nvPr/>
        </p:nvPicPr>
        <p:blipFill>
          <a:blip r:embed="rId7"/>
          <a:stretch>
            <a:fillRect/>
          </a:stretch>
        </p:blipFill>
        <p:spPr>
          <a:xfrm>
            <a:off x="978408" y="3255264"/>
            <a:ext cx="1463040" cy="1463040"/>
          </a:xfrm>
          <a:prstGeom prst="rect">
            <a:avLst/>
          </a:prstGeom>
        </p:spPr>
      </p:pic>
      <p:pic>
        <p:nvPicPr>
          <p:cNvPr id="11" name="Picture 10" descr="almost_ready.png"/>
          <p:cNvPicPr>
            <a:picLocks noChangeAspect="1"/>
          </p:cNvPicPr>
          <p:nvPr/>
        </p:nvPicPr>
        <p:blipFill>
          <a:blip r:embed="rId8"/>
          <a:stretch>
            <a:fillRect/>
          </a:stretch>
        </p:blipFill>
        <p:spPr>
          <a:xfrm>
            <a:off x="3849624" y="3255264"/>
            <a:ext cx="1463040" cy="1463040"/>
          </a:xfrm>
          <a:prstGeom prst="rect">
            <a:avLst/>
          </a:prstGeom>
        </p:spPr>
      </p:pic>
      <p:pic>
        <p:nvPicPr>
          <p:cNvPr id="12" name="Picture 11" descr="completely_ready.png"/>
          <p:cNvPicPr>
            <a:picLocks noChangeAspect="1"/>
          </p:cNvPicPr>
          <p:nvPr/>
        </p:nvPicPr>
        <p:blipFill>
          <a:blip r:embed="rId9"/>
          <a:stretch>
            <a:fillRect/>
          </a:stretch>
        </p:blipFill>
        <p:spPr>
          <a:xfrm>
            <a:off x="6720840" y="3255264"/>
            <a:ext cx="1463040" cy="1463040"/>
          </a:xfrm>
          <a:prstGeom prst="rect">
            <a:avLst/>
          </a:prstGeom>
        </p:spPr>
      </p:pic>
      <p:pic>
        <p:nvPicPr>
          <p:cNvPr id="13" name="Picture 12" descr="face_sad.png"/>
          <p:cNvPicPr>
            <a:picLocks noChangeAspect="1"/>
          </p:cNvPicPr>
          <p:nvPr/>
        </p:nvPicPr>
        <p:blipFill>
          <a:blip r:embed="rId10"/>
          <a:stretch>
            <a:fillRect/>
          </a:stretch>
        </p:blipFill>
        <p:spPr>
          <a:xfrm>
            <a:off x="1252728" y="5413248"/>
            <a:ext cx="914400" cy="914400"/>
          </a:xfrm>
          <a:prstGeom prst="rect">
            <a:avLst/>
          </a:prstGeom>
        </p:spPr>
      </p:pic>
      <p:pic>
        <p:nvPicPr>
          <p:cNvPr id="14" name="Picture 13" descr="face_neutral.png"/>
          <p:cNvPicPr>
            <a:picLocks noChangeAspect="1"/>
          </p:cNvPicPr>
          <p:nvPr/>
        </p:nvPicPr>
        <p:blipFill>
          <a:blip r:embed="rId11"/>
          <a:stretch>
            <a:fillRect/>
          </a:stretch>
        </p:blipFill>
        <p:spPr>
          <a:xfrm>
            <a:off x="4069080" y="5413248"/>
            <a:ext cx="914400" cy="914400"/>
          </a:xfrm>
          <a:prstGeom prst="rect">
            <a:avLst/>
          </a:prstGeom>
        </p:spPr>
      </p:pic>
      <p:pic>
        <p:nvPicPr>
          <p:cNvPr id="15" name="Picture 14" descr="face_happy.png"/>
          <p:cNvPicPr>
            <a:picLocks noChangeAspect="1"/>
          </p:cNvPicPr>
          <p:nvPr/>
        </p:nvPicPr>
        <p:blipFill>
          <a:blip r:embed="rId12"/>
          <a:stretch>
            <a:fillRect/>
          </a:stretch>
        </p:blipFill>
        <p:spPr>
          <a:xfrm>
            <a:off x="6995160" y="5413248"/>
            <a:ext cx="914400" cy="914400"/>
          </a:xfrm>
          <a:prstGeom prst="rect">
            <a:avLst/>
          </a:prstGeom>
        </p:spPr>
      </p:pic>
      <p:sp>
        <p:nvSpPr>
          <p:cNvPr id="16" name="TextBox 15"/>
          <p:cNvSpPr txBox="1"/>
          <p:nvPr/>
        </p:nvSpPr>
        <p:spPr>
          <a:xfrm>
            <a:off x="905256" y="4718304"/>
            <a:ext cx="1609344" cy="365760"/>
          </a:xfrm>
          <a:prstGeom prst="rect">
            <a:avLst/>
          </a:prstGeom>
          <a:noFill/>
        </p:spPr>
        <p:txBody>
          <a:bodyPr wrap="square" anchor="ctr">
            <a:spAutoFit/>
          </a:bodyPr>
          <a:lstStyle/>
          <a:p>
            <a:pPr algn="ctr"/>
            <a:r>
              <a:rPr b="0" i="0" sz="1800"/>
              <a:t>I am not ready</a:t>
            </a:r>
          </a:p>
        </p:txBody>
      </p:sp>
      <p:sp>
        <p:nvSpPr>
          <p:cNvPr id="17" name="TextBox 16"/>
          <p:cNvSpPr txBox="1"/>
          <p:nvPr/>
        </p:nvSpPr>
        <p:spPr>
          <a:xfrm>
            <a:off x="3776472" y="4718304"/>
            <a:ext cx="1609344" cy="649224"/>
          </a:xfrm>
          <a:prstGeom prst="rect">
            <a:avLst/>
          </a:prstGeom>
          <a:noFill/>
        </p:spPr>
        <p:txBody>
          <a:bodyPr wrap="square" anchor="ctr">
            <a:spAutoFit/>
          </a:bodyPr>
          <a:lstStyle/>
          <a:p>
            <a:pPr algn="ctr"/>
            <a:r>
              <a:rPr b="0" i="0" sz="1800"/>
              <a:t>I am almost ready</a:t>
            </a:r>
          </a:p>
        </p:txBody>
      </p:sp>
      <p:sp>
        <p:nvSpPr>
          <p:cNvPr id="18" name="TextBox 17"/>
          <p:cNvSpPr txBox="1"/>
          <p:nvPr/>
        </p:nvSpPr>
        <p:spPr>
          <a:xfrm>
            <a:off x="6556248" y="4718304"/>
            <a:ext cx="1792224" cy="649224"/>
          </a:xfrm>
          <a:prstGeom prst="rect">
            <a:avLst/>
          </a:prstGeom>
          <a:noFill/>
        </p:spPr>
        <p:txBody>
          <a:bodyPr wrap="square" anchor="ctr">
            <a:spAutoFit/>
          </a:bodyPr>
          <a:lstStyle/>
          <a:p>
            <a:pPr algn="ctr"/>
            <a:r>
              <a:rPr b="0" i="0" sz="1800"/>
              <a:t>I am completely ready</a:t>
            </a:r>
          </a:p>
        </p:txBody>
      </p:sp>
      <p:sp>
        <p:nvSpPr>
          <p:cNvPr id="19" name="TextBox 18"/>
          <p:cNvSpPr txBox="1"/>
          <p:nvPr/>
        </p:nvSpPr>
        <p:spPr>
          <a:xfrm>
            <a:off x="155448" y="2843784"/>
            <a:ext cx="8933688" cy="365760"/>
          </a:xfrm>
          <a:prstGeom prst="rect">
            <a:avLst/>
          </a:prstGeom>
          <a:noFill/>
        </p:spPr>
        <p:txBody>
          <a:bodyPr wrap="square" anchor="ctr">
            <a:spAutoFit/>
          </a:bodyPr>
          <a:lstStyle/>
          <a:p>
            <a:pPr algn="ctr"/>
            <a:r>
              <a:rPr b="0" i="0" sz="1800"/>
              <a:t>How ready are you to answer this question, in complete sentences, using the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4082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2688336"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58568"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do you round a number based on its </a:t>
            </a:r>
            <a:r>
              <a:rPr b="1">
                <a:solidFill>
                  <a:srgbClr val="7030A0"/>
                </a:solidFill>
              </a:rPr>
              <a:t>place value</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You round a number based on its </a:t>
            </a:r>
            <a:r>
              <a:rPr b="1">
                <a:solidFill>
                  <a:srgbClr val="7030A0"/>
                </a:solidFill>
              </a:rPr>
              <a:t>place value</a:t>
            </a:r>
            <a:r>
              <a:t> by...</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b="0" i="0"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b="1" i="0" sz="2000"/>
              <a:t>•   Draw and Write</a:t>
            </a:r>
          </a:p>
          <a:p>
            <a:pPr algn="l"/>
            <a:r>
              <a:rPr b="0" i="1" sz="2000"/>
              <a:t>Have students draw the vocabulary word and label it with key lesson terms, then write about how it connects to their understanding of the word.</a:t>
            </a:r>
          </a:p>
          <a:p>
            <a:pPr algn="l"/>
            <a:r>
              <a:rPr b="1" i="0" sz="2000"/>
              <a:t>•   Complete the Picture</a:t>
            </a:r>
            <a:r>
              <a:rPr b="0" i="0" sz="2000"/>
              <a:t> </a:t>
            </a:r>
          </a:p>
          <a:p>
            <a:pPr algn="l"/>
            <a:r>
              <a:rPr b="0" i="1" sz="2000"/>
              <a:t>Do this before showing the complete visual for a prediction activity, or after showing the visual for a recall exercise.</a:t>
            </a:r>
          </a:p>
          <a:p>
            <a:pPr algn="l"/>
            <a:r>
              <a:rPr b="1" i="0" sz="2000"/>
              <a:t>•   Fill It In</a:t>
            </a:r>
          </a:p>
          <a:p>
            <a:pPr algn="l"/>
            <a:r>
              <a:rPr b="0" i="1" sz="2000"/>
              <a:t>Like “Complete the Picture”, this activity is also excellent as either a preview or a review.</a:t>
            </a:r>
          </a:p>
          <a:p>
            <a:pPr algn="l"/>
            <a:r>
              <a:rPr b="1" i="0" sz="2000"/>
              <a:t>•   Questioning Conversation</a:t>
            </a:r>
          </a:p>
          <a:p>
            <a:pPr algn="l"/>
            <a:r>
              <a:rPr b="0" i="1" sz="2000"/>
              <a:t>Encourage open-ended dialogue about the visual with question-asking and prediction-making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b="1" i="0" sz="2000"/>
              <a:t>•   Vocab Connection Web</a:t>
            </a:r>
          </a:p>
          <a:p>
            <a:pPr algn="l"/>
            <a:r>
              <a:rPr b="0" i="1" sz="2000"/>
              <a:t>Have students make connections to other words in this unit, or other words in previous units. Excellent as a unit review!</a:t>
            </a:r>
          </a:p>
          <a:p>
            <a:pPr algn="l"/>
            <a:r>
              <a:rPr b="1" i="0" sz="2000"/>
              <a:t>•   Roving Paragraph</a:t>
            </a:r>
            <a:r>
              <a:rPr b="0" i="0" sz="2000"/>
              <a:t> </a:t>
            </a:r>
          </a:p>
          <a:p>
            <a:pPr algn="l"/>
            <a:r>
              <a:rPr b="0" i="1" sz="2000"/>
              <a:t>Get students moving, and writing! Can be done at any point in the lesson, but it makes an excellent review at the end of the lesson.</a:t>
            </a:r>
          </a:p>
          <a:p>
            <a:pPr algn="l"/>
            <a:r>
              <a:rPr b="1" i="0" sz="2000"/>
              <a:t>•   Open Writing</a:t>
            </a:r>
          </a:p>
          <a:p>
            <a:pPr algn="l"/>
            <a:r>
              <a:rPr b="0" i="1" sz="2000"/>
              <a:t>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408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place value</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place value</a:t>
            </a:r>
          </a:p>
        </p:txBody>
      </p:sp>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408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Explain how your visual relates to what you’ve learned about </a:t>
            </a:r>
            <a:r>
              <a:rPr b="1">
                <a:solidFill>
                  <a:srgbClr val="7030A0"/>
                </a:solidFill>
              </a:rPr>
              <a:t>place value</a:t>
            </a:r>
            <a:r>
              <a:rPr sz="2000"/>
              <a:t>
• My visual is…
• It relates to what I’ve learned about </a:t>
            </a:r>
            <a:r>
              <a:rPr b="1" sz="2000">
                <a:solidFill>
                  <a:srgbClr val="7030A0"/>
                </a:solidFill>
              </a:rPr>
              <a:t>place value</a:t>
            </a:r>
            <a:r>
              <a:rPr sz="2000"/>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place value</a:t>
            </a:r>
          </a:p>
        </p:txBody>
      </p:sp>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408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place value.</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4082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4082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stem:</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242316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4082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408176"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1536192"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4082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place value</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M4039i.png"/>
          <p:cNvPicPr>
            <a:picLocks noChangeAspect="1"/>
          </p:cNvPicPr>
          <p:nvPr/>
        </p:nvPicPr>
        <p:blipFill>
          <a:blip r:embed="rId9"/>
          <a:stretch>
            <a:fillRect/>
          </a:stretch>
        </p:blipFill>
        <p:spPr>
          <a:xfrm>
            <a:off x="4873752" y="658368"/>
            <a:ext cx="1438656" cy="1078992"/>
          </a:xfrm>
          <a:prstGeom prst="rect">
            <a:avLst/>
          </a:prstGeom>
        </p:spPr>
      </p:pic>
      <p:pic>
        <p:nvPicPr>
          <p:cNvPr id="21" name="Picture 20" descr="M4092i.png"/>
          <p:cNvPicPr>
            <a:picLocks noChangeAspect="1"/>
          </p:cNvPicPr>
          <p:nvPr/>
        </p:nvPicPr>
        <p:blipFill>
          <a:blip r:embed="rId10"/>
          <a:stretch>
            <a:fillRect/>
          </a:stretch>
        </p:blipFill>
        <p:spPr>
          <a:xfrm>
            <a:off x="9537192" y="658368"/>
            <a:ext cx="1438656" cy="1078992"/>
          </a:xfrm>
          <a:prstGeom prst="rect">
            <a:avLst/>
          </a:prstGeom>
        </p:spPr>
      </p:pic>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408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place value...</a:t>
            </a:r>
            <a:r>
              <a:rPr i="1"/>
              <a:t>
From this visual, I can infer… </a:t>
            </a:r>
            <a:r>
              <a:rPr i="0"/>
              <a:t>(use </a:t>
            </a:r>
            <a:r>
              <a:rPr b="1">
                <a:solidFill>
                  <a:srgbClr val="7030A0"/>
                </a:solidFill>
              </a:rPr>
              <a:t>place value</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408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408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place value</a:t>
            </a:r>
            <a:r>
              <a:t>.
Include 3-5 other vocabulary words in your paragraph. You may include the following stems:​
</a:t>
            </a:r>
            <a:r>
              <a:rPr i="1"/>
              <a:t>•   </a:t>
            </a:r>
            <a:r>
              <a:rPr i="1" b="1">
                <a:solidFill>
                  <a:srgbClr val="7030A0"/>
                </a:solidFill>
              </a:rPr>
              <a:t>Place value</a:t>
            </a:r>
            <a:r>
              <a:rPr i="1"/>
              <a:t> is...
</a:t>
            </a:r>
            <a:r>
              <a:rPr i="1"/>
              <a:t>•   </a:t>
            </a:r>
            <a:r>
              <a:rPr i="1" b="1">
                <a:solidFill>
                  <a:srgbClr val="7030A0"/>
                </a:solidFill>
              </a:rPr>
              <a:t>Place value</a:t>
            </a:r>
            <a:r>
              <a:rPr i="1"/>
              <a:t> is related to </a:t>
            </a:r>
            <a:r>
              <a:rPr i="1" b="1">
                <a:solidFill>
                  <a:srgbClr val="7030A0"/>
                </a:solidFill>
              </a:rPr>
              <a:t>expanded notation</a:t>
            </a:r>
            <a:r>
              <a:rPr i="1"/>
              <a:t> because...
</a:t>
            </a:r>
            <a:r>
              <a:rPr i="1"/>
              <a:t>•   You round a number based on its </a:t>
            </a:r>
            <a:r>
              <a:rPr i="1" b="1">
                <a:solidFill>
                  <a:srgbClr val="7030A0"/>
                </a:solidFill>
              </a:rPr>
              <a:t>place value</a:t>
            </a:r>
            <a:r>
              <a:rPr i="1"/>
              <a:t> by...</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b="1" i="0"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b="1" i="0" sz="1800"/>
              <a:t>Seat beginners next to students who follow instruction well</a:t>
            </a:r>
            <a:r>
              <a:rPr b="0" i="0"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b="0" i="0" sz="1800"/>
              <a:t>Have students </a:t>
            </a:r>
            <a:r>
              <a:rPr b="1" i="0" sz="1800"/>
              <a:t>echo new vocabulary words</a:t>
            </a:r>
            <a:r>
              <a:rPr b="0" i="0" sz="1800"/>
              <a:t> after you, pronouncing them </a:t>
            </a:r>
            <a:r>
              <a:rPr b="1" i="0" sz="1800"/>
              <a:t>together as a class</a:t>
            </a:r>
            <a:r>
              <a:rPr b="0" i="0" sz="1800"/>
              <a:t>. It’s even more effective for beginners if you </a:t>
            </a:r>
            <a:r>
              <a:rPr b="1" i="0" sz="1800"/>
              <a:t>break up each syllable</a:t>
            </a:r>
            <a:r>
              <a:rPr b="0" i="0"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b="1" i="0" sz="1800"/>
              <a:t>Allow students to translanguage</a:t>
            </a:r>
            <a:r>
              <a:rPr b="0" i="0" sz="1800"/>
              <a:t>, or use multiple languages within a single sentence. </a:t>
            </a:r>
            <a:r>
              <a:rPr b="1" i="0" sz="1800"/>
              <a:t>Emphasize that they use the vocabulary word as it is presented</a:t>
            </a:r>
            <a:r>
              <a:rPr b="0" i="0"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b="0" i="0" sz="1800"/>
              <a:t>Have beginners participate in structured conversations, but </a:t>
            </a:r>
            <a:r>
              <a:rPr b="1" i="0" sz="1800"/>
              <a:t>make sure they’re ready before including them in the randomization pool </a:t>
            </a:r>
            <a:r>
              <a:rPr b="0" i="0"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b="1" i="0" sz="1800"/>
              <a:t>Share the visuals and sentence stems</a:t>
            </a:r>
            <a:r>
              <a:rPr b="0" i="0" sz="1800"/>
              <a:t> with beginners </a:t>
            </a:r>
            <a:r>
              <a:rPr b="1" i="0" sz="1800"/>
              <a:t>the day before</a:t>
            </a:r>
            <a:r>
              <a:rPr b="0" i="0" sz="1800"/>
              <a:t> and have them write out their responses ahead of time. </a:t>
            </a:r>
          </a:p>
          <a:p>
            <a:pPr algn="l"/>
          </a:p>
          <a:p>
            <a:pPr algn="l"/>
          </a:p>
          <a:p>
            <a:pPr algn="l"/>
            <a:r>
              <a:rPr b="0" i="0" sz="1800"/>
              <a:t> Does your beginner read in Spanish? Try providing the Spanish visuals to your newcomer </a:t>
            </a:r>
            <a:r>
              <a:rPr b="1" i="0" sz="1800"/>
              <a:t>the day before</a:t>
            </a:r>
            <a:r>
              <a:rPr b="0" i="0"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M4082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5486400" cy="466344"/>
          </a:xfrm>
          <a:prstGeom prst="rect">
            <a:avLst/>
          </a:prstGeom>
          <a:noFill/>
        </p:spPr>
        <p:txBody>
          <a:bodyPr wrap="square">
            <a:spAutoFit/>
          </a:bodyPr>
          <a:lstStyle/>
          <a:p>
            <a:pPr>
              <a:defRPr sz="2400"/>
            </a:pPr>
            <a:r>
              <a:rPr>
                <a:solidFill>
                  <a:srgbClr val="000000"/>
                </a:solidFill>
              </a:rPr>
              <a:t>Today we will learn about the term </a:t>
            </a:r>
            <a:r>
              <a:rPr b="1">
                <a:solidFill>
                  <a:srgbClr val="800080"/>
                </a:solidFill>
              </a:rPr>
              <a:t>place value.</a:t>
            </a:r>
          </a:p>
        </p:txBody>
      </p:sp>
      <p:sp>
        <p:nvSpPr>
          <p:cNvPr id="6" name="TextBox 5"/>
          <p:cNvSpPr txBox="1"/>
          <p:nvPr/>
        </p:nvSpPr>
        <p:spPr>
          <a:xfrm>
            <a:off x="365760" y="2670048"/>
            <a:ext cx="5486400" cy="3044952"/>
          </a:xfrm>
          <a:prstGeom prst="rect">
            <a:avLst/>
          </a:prstGeom>
          <a:noFill/>
        </p:spPr>
        <p:txBody>
          <a:bodyPr wrap="square">
            <a:spAutoFit/>
          </a:bodyPr>
          <a:lstStyle/>
          <a:p/>
          <a:p>
            <a:pPr>
              <a:defRPr sz="2400"/>
            </a:pPr>
            <a:r>
              <a:rPr>
                <a:solidFill>
                  <a:srgbClr val="000000"/>
                </a:solidFill>
              </a:rPr>
              <a:t>In complete sentences:</a:t>
            </a:r>
            <a:br/>
            <a:br/>
            <a:r>
              <a:rPr b="1"/>
              <a:t>How do you round a number based on its place value?</a:t>
            </a:r>
            <a:r>
              <a:t>
</a:t>
            </a:r>
            <a:r>
              <a:rPr i="1"/>
              <a:t>You round a number based on its place value by...</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M4082w.png"/>
          <p:cNvPicPr>
            <a:picLocks noChangeAspect="1"/>
          </p:cNvPicPr>
          <p:nvPr/>
        </p:nvPicPr>
        <p:blipFill>
          <a:blip r:embed="rId4"/>
          <a:stretch>
            <a:fillRect/>
          </a:stretch>
        </p:blipFill>
        <p:spPr>
          <a:xfrm>
            <a:off x="9144000" y="0"/>
            <a:ext cx="3054096" cy="2286000"/>
          </a:xfrm>
          <a:prstGeom prst="rect">
            <a:avLst/>
          </a:prstGeom>
        </p:spPr>
      </p:pic>
      <p:pic>
        <p:nvPicPr>
          <p:cNvPr id="9" name="Picture 8" descr="M4039w.png"/>
          <p:cNvPicPr>
            <a:picLocks noChangeAspect="1"/>
          </p:cNvPicPr>
          <p:nvPr/>
        </p:nvPicPr>
        <p:blipFill>
          <a:blip r:embed="rId5"/>
          <a:stretch>
            <a:fillRect/>
          </a:stretch>
        </p:blipFill>
        <p:spPr>
          <a:xfrm>
            <a:off x="9144000" y="2286000"/>
            <a:ext cx="3054096" cy="2286000"/>
          </a:xfrm>
          <a:prstGeom prst="rect">
            <a:avLst/>
          </a:prstGeom>
        </p:spPr>
      </p:pic>
      <p:pic>
        <p:nvPicPr>
          <p:cNvPr id="10" name="Picture 9" descr="M4092w.png"/>
          <p:cNvPicPr>
            <a:picLocks noChangeAspect="1"/>
          </p:cNvPicPr>
          <p:nvPr/>
        </p:nvPicPr>
        <p:blipFill>
          <a:blip r:embed="rId6"/>
          <a:stretch>
            <a:fillRect/>
          </a:stretch>
        </p:blipFill>
        <p:spPr>
          <a:xfrm>
            <a:off x="9144000" y="4572000"/>
            <a:ext cx="3054096" cy="2286000"/>
          </a:xfrm>
          <a:prstGeom prst="rect">
            <a:avLst/>
          </a:prstGeom>
        </p:spPr>
      </p:pic>
      <p:pic>
        <p:nvPicPr>
          <p:cNvPr id="11" name="Picture 10" descr="pacman.png"/>
          <p:cNvPicPr>
            <a:picLocks noChangeAspect="1"/>
          </p:cNvPicPr>
          <p:nvPr/>
        </p:nvPicPr>
        <p:blipFill>
          <a:blip r:embed="rId7"/>
          <a:stretch>
            <a:fillRect/>
          </a:stretch>
        </p:blipFill>
        <p:spPr>
          <a:xfrm>
            <a:off x="7360920" y="2642616"/>
            <a:ext cx="1199803" cy="689956"/>
          </a:xfrm>
          <a:prstGeom prst="rect">
            <a:avLst/>
          </a:prstGeom>
        </p:spPr>
      </p:pic>
      <p:pic>
        <p:nvPicPr>
          <p:cNvPr id="12" name="Picture 11" descr="bracket.png"/>
          <p:cNvPicPr>
            <a:picLocks noChangeAspect="1"/>
          </p:cNvPicPr>
          <p:nvPr/>
        </p:nvPicPr>
        <p:blipFill>
          <a:blip r:embed="rId8"/>
          <a:stretch>
            <a:fillRect/>
          </a:stretch>
        </p:blipFill>
        <p:spPr>
          <a:xfrm>
            <a:off x="5888736" y="2642616"/>
            <a:ext cx="969264" cy="758952"/>
          </a:xfrm>
          <a:prstGeom prst="rect">
            <a:avLst/>
          </a:prstGeom>
        </p:spPr>
      </p:pic>
      <p:pic>
        <p:nvPicPr>
          <p:cNvPr id="13" name="Picture 12" descr="noun-write-1439720.png"/>
          <p:cNvPicPr>
            <a:picLocks noChangeAspect="1"/>
          </p:cNvPicPr>
          <p:nvPr/>
        </p:nvPicPr>
        <p:blipFill>
          <a:blip r:embed="rId9"/>
          <a:stretch>
            <a:fillRect/>
          </a:stretch>
        </p:blipFill>
        <p:spPr>
          <a:xfrm>
            <a:off x="6062472" y="2688336"/>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486400" cy="585216"/>
          </a:xfrm>
          <a:prstGeom prst="rect">
            <a:avLst/>
          </a:prstGeom>
          <a:noFill/>
        </p:spPr>
        <p:txBody>
          <a:bodyPr wrap="square">
            <a:spAutoFit/>
          </a:bodyPr>
          <a:lstStyle/>
          <a:p>
            <a:r>
              <a:rPr b="1" sz="2800"/>
              <a:t>How do you round a number based on its </a:t>
            </a:r>
            <a:r>
              <a:rPr b="1" sz="2800">
                <a:solidFill>
                  <a:srgbClr val="7030A0"/>
                </a:solidFill>
              </a:rPr>
              <a:t>place value</a:t>
            </a:r>
            <a:r>
              <a:rPr b="1" sz="2800"/>
              <a:t>?</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thinks of… because…</a:t>
            </a:r>
          </a:p>
          <a:p>
            <a:pPr>
              <a:lnSpc>
                <a:spcPct val="150000"/>
              </a:lnSpc>
              <a:defRPr i="1" sz="2400"/>
            </a:pPr>
            <a:r>
              <a:t>•   I think that the term ____ is important to the question because…</a:t>
            </a:r>
          </a:p>
        </p:txBody>
      </p:sp>
      <p:pic>
        <p:nvPicPr>
          <p:cNvPr id="7" name="Picture 6" descr="M4082w.png"/>
          <p:cNvPicPr>
            <a:picLocks noChangeAspect="1"/>
          </p:cNvPicPr>
          <p:nvPr/>
        </p:nvPicPr>
        <p:blipFill>
          <a:blip r:embed="rId4"/>
          <a:stretch>
            <a:fillRect/>
          </a:stretch>
        </p:blipFill>
        <p:spPr>
          <a:xfrm>
            <a:off x="9144000" y="0"/>
            <a:ext cx="3054096" cy="2286000"/>
          </a:xfrm>
          <a:prstGeom prst="rect">
            <a:avLst/>
          </a:prstGeom>
        </p:spPr>
      </p:pic>
      <p:pic>
        <p:nvPicPr>
          <p:cNvPr id="8" name="Picture 7" descr="M4039w.png"/>
          <p:cNvPicPr>
            <a:picLocks noChangeAspect="1"/>
          </p:cNvPicPr>
          <p:nvPr/>
        </p:nvPicPr>
        <p:blipFill>
          <a:blip r:embed="rId5"/>
          <a:stretch>
            <a:fillRect/>
          </a:stretch>
        </p:blipFill>
        <p:spPr>
          <a:xfrm>
            <a:off x="9144000" y="2286000"/>
            <a:ext cx="3054096" cy="2286000"/>
          </a:xfrm>
          <a:prstGeom prst="rect">
            <a:avLst/>
          </a:prstGeom>
        </p:spPr>
      </p:pic>
      <p:pic>
        <p:nvPicPr>
          <p:cNvPr id="9" name="Picture 8" descr="M4092w.png"/>
          <p:cNvPicPr>
            <a:picLocks noChangeAspect="1"/>
          </p:cNvPicPr>
          <p:nvPr/>
        </p:nvPicPr>
        <p:blipFill>
          <a:blip r:embed="rId6"/>
          <a:stretch>
            <a:fillRect/>
          </a:stretch>
        </p:blipFill>
        <p:spPr>
          <a:xfrm>
            <a:off x="9144000" y="4572000"/>
            <a:ext cx="3054096" cy="2286000"/>
          </a:xfrm>
          <a:prstGeom prst="rect">
            <a:avLst/>
          </a:prstGeom>
        </p:spPr>
      </p:pic>
      <p:pic>
        <p:nvPicPr>
          <p:cNvPr id="10" name="Picture 9" descr="signal_horizontal.png"/>
          <p:cNvPicPr>
            <a:picLocks noChangeAspect="1"/>
          </p:cNvPicPr>
          <p:nvPr/>
        </p:nvPicPr>
        <p:blipFill>
          <a:blip r:embed="rId7"/>
          <a:stretch>
            <a:fillRect/>
          </a:stretch>
        </p:blipFill>
        <p:spPr>
          <a:xfrm>
            <a:off x="2441448" y="5486400"/>
            <a:ext cx="6633556" cy="1277389"/>
          </a:xfrm>
          <a:prstGeom prst="rect">
            <a:avLst/>
          </a:prstGeom>
        </p:spPr>
      </p:pic>
      <p:pic>
        <p:nvPicPr>
          <p:cNvPr id="11" name="Picture 10" descr="green_b_1.png"/>
          <p:cNvPicPr>
            <a:picLocks noChangeAspect="1"/>
          </p:cNvPicPr>
          <p:nvPr/>
        </p:nvPicPr>
        <p:blipFill>
          <a:blip r:embed="rId8"/>
          <a:stretch>
            <a:fillRect/>
          </a:stretch>
        </p:blipFill>
        <p:spPr>
          <a:xfrm>
            <a:off x="3328416" y="5495544"/>
            <a:ext cx="498763" cy="404552"/>
          </a:xfrm>
          <a:prstGeom prst="rect">
            <a:avLst/>
          </a:prstGeom>
        </p:spPr>
      </p:pic>
      <p:pic>
        <p:nvPicPr>
          <p:cNvPr id="12" name="Picture 11" descr="green_b_2.png"/>
          <p:cNvPicPr>
            <a:picLocks noChangeAspect="1"/>
          </p:cNvPicPr>
          <p:nvPr/>
        </p:nvPicPr>
        <p:blipFill>
          <a:blip r:embed="rId9"/>
          <a:stretch>
            <a:fillRect/>
          </a:stretch>
        </p:blipFill>
        <p:spPr>
          <a:xfrm>
            <a:off x="6995160" y="5541264"/>
            <a:ext cx="313112" cy="313112"/>
          </a:xfrm>
          <a:prstGeom prst="rect">
            <a:avLst/>
          </a:prstGeom>
        </p:spPr>
      </p:pic>
      <p:pic>
        <p:nvPicPr>
          <p:cNvPr id="13" name="Picture 12" descr="green_b_3.png"/>
          <p:cNvPicPr>
            <a:picLocks noChangeAspect="1"/>
          </p:cNvPicPr>
          <p:nvPr/>
        </p:nvPicPr>
        <p:blipFill>
          <a:blip r:embed="rId10"/>
          <a:stretch>
            <a:fillRect/>
          </a:stretch>
        </p:blipFill>
        <p:spPr>
          <a:xfrm>
            <a:off x="3346704" y="6208776"/>
            <a:ext cx="795250" cy="543098"/>
          </a:xfrm>
          <a:prstGeom prst="rect">
            <a:avLst/>
          </a:prstGeom>
        </p:spPr>
      </p:pic>
      <p:pic>
        <p:nvPicPr>
          <p:cNvPr id="14" name="Picture 13" descr="green_b_4.png"/>
          <p:cNvPicPr>
            <a:picLocks noChangeAspect="1"/>
          </p:cNvPicPr>
          <p:nvPr/>
        </p:nvPicPr>
        <p:blipFill>
          <a:blip r:embed="rId11"/>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4082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4039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4092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