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notesSlide" Target="../notesSlides/notesSlide11.xml"/><Relationship Id="rId2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7.png"/><Relationship Id="rId24" Type="http://schemas.openxmlformats.org/officeDocument/2006/relationships/image" Target="../media/image30.png"/><Relationship Id="rId2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image" Target="../media/image58.png"/><Relationship Id="rId1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9.png"/><Relationship Id="rId22" Type="http://schemas.openxmlformats.org/officeDocument/2006/relationships/image" Target="../media/image60.png"/><Relationship Id="rId23" Type="http://schemas.openxmlformats.org/officeDocument/2006/relationships/image" Target="../media/image61.png"/><Relationship Id="rId24" Type="http://schemas.openxmlformats.org/officeDocument/2006/relationships/image" Target="../media/image6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3.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3.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4.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6.png"/><Relationship Id="rId9" Type="http://schemas.openxmlformats.org/officeDocument/2006/relationships/image" Target="../media/image47.png"/><Relationship Id="rId10" Type="http://schemas.openxmlformats.org/officeDocument/2006/relationships/image" Target="../media/image51.png"/><Relationship Id="rId11" Type="http://schemas.openxmlformats.org/officeDocument/2006/relationships/image" Target="../media/image5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22.png"/><Relationship Id="rId9" Type="http://schemas.openxmlformats.org/officeDocument/2006/relationships/image" Target="../media/image36.png"/><Relationship Id="rId10" Type="http://schemas.openxmlformats.org/officeDocument/2006/relationships/image" Target="../media/image10.png"/><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2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02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cost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Cost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2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spending</a:t>
            </a:r>
            <a:r>
              <a:t> mean?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Spending</a:t>
            </a:r>
            <a:r>
              <a:t> means...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12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02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cost</a:t>
            </a:r>
            <a:r>
              <a:t> related to </a:t>
            </a:r>
            <a:r>
              <a:rPr b="1">
                <a:solidFill>
                  <a:srgbClr val="7030A0"/>
                </a:solidFill>
              </a:rPr>
              <a:t>spending</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Cost</a:t>
            </a:r>
            <a:r>
              <a:t> is related to </a:t>
            </a:r>
            <a:r>
              <a:rPr b="1">
                <a:solidFill>
                  <a:srgbClr val="7030A0"/>
                </a:solidFill>
              </a:rPr>
              <a:t>spending</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2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side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side</a:t>
            </a:r>
            <a:r>
              <a:t> 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2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square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square</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it is important to con</a:t>
            </a:r>
            <a:r>
              <a:rPr b="1" sz="2000">
                <a:solidFill>
                  <a:srgbClr val="7030A0"/>
                </a:solidFill>
              </a:rPr>
              <a:t>side</a:t>
            </a:r>
            <a:r>
              <a:rPr b="1" sz="2000"/>
              <a:t>r the </a:t>
            </a:r>
            <a:r>
              <a:rPr b="1" sz="2000">
                <a:solidFill>
                  <a:srgbClr val="7030A0"/>
                </a:solidFill>
              </a:rPr>
              <a:t>cost</a:t>
            </a:r>
            <a:r>
              <a:rPr b="1" sz="2000"/>
              <a:t> before making a purchase?</a:t>
            </a:r>
          </a:p>
        </p:txBody>
      </p:sp>
      <p:sp>
        <p:nvSpPr>
          <p:cNvPr id="5" name="TextBox 4"/>
          <p:cNvSpPr txBox="1"/>
          <p:nvPr/>
        </p:nvSpPr>
        <p:spPr>
          <a:xfrm>
            <a:off x="0" y="1490472"/>
            <a:ext cx="5751576" cy="923544"/>
          </a:xfrm>
          <a:prstGeom prst="rect">
            <a:avLst/>
          </a:prstGeom>
          <a:noFill/>
        </p:spPr>
        <p:txBody>
          <a:bodyPr wrap="square">
            <a:spAutoFit/>
          </a:bodyPr>
          <a:lstStyle/>
          <a:p>
            <a:r>
              <a:rPr i="1"/>
              <a:t>I think it is important to con</a:t>
            </a:r>
            <a:r>
              <a:rPr b="1" sz="2000" i="1">
                <a:solidFill>
                  <a:srgbClr val="7030A0"/>
                </a:solidFill>
              </a:rPr>
              <a:t>side</a:t>
            </a:r>
            <a:r>
              <a:rPr i="1"/>
              <a:t>r the </a:t>
            </a:r>
            <a:r>
              <a:rPr b="1" sz="2000" i="1">
                <a:solidFill>
                  <a:srgbClr val="7030A0"/>
                </a:solidFill>
              </a:rPr>
              <a:t>cost</a:t>
            </a:r>
            <a:r>
              <a:rPr i="1"/>
              <a:t> before making a purchase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3022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312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312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M3127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not_ready.png"/>
          <p:cNvPicPr>
            <a:picLocks noChangeAspect="1"/>
          </p:cNvPicPr>
          <p:nvPr/>
        </p:nvPicPr>
        <p:blipFill>
          <a:blip r:embed="rId8"/>
          <a:stretch>
            <a:fillRect/>
          </a:stretch>
        </p:blipFill>
        <p:spPr>
          <a:xfrm>
            <a:off x="978408" y="3255264"/>
            <a:ext cx="1463040" cy="1463040"/>
          </a:xfrm>
          <a:prstGeom prst="rect">
            <a:avLst/>
          </a:prstGeom>
        </p:spPr>
      </p:pic>
      <p:pic>
        <p:nvPicPr>
          <p:cNvPr id="12" name="Picture 11" descr="almost_ready.png"/>
          <p:cNvPicPr>
            <a:picLocks noChangeAspect="1"/>
          </p:cNvPicPr>
          <p:nvPr/>
        </p:nvPicPr>
        <p:blipFill>
          <a:blip r:embed="rId9"/>
          <a:stretch>
            <a:fillRect/>
          </a:stretch>
        </p:blipFill>
        <p:spPr>
          <a:xfrm>
            <a:off x="3849624" y="3255264"/>
            <a:ext cx="1463040" cy="1463040"/>
          </a:xfrm>
          <a:prstGeom prst="rect">
            <a:avLst/>
          </a:prstGeom>
        </p:spPr>
      </p:pic>
      <p:pic>
        <p:nvPicPr>
          <p:cNvPr id="13" name="Picture 12" descr="completely_ready.png"/>
          <p:cNvPicPr>
            <a:picLocks noChangeAspect="1"/>
          </p:cNvPicPr>
          <p:nvPr/>
        </p:nvPicPr>
        <p:blipFill>
          <a:blip r:embed="rId10"/>
          <a:stretch>
            <a:fillRect/>
          </a:stretch>
        </p:blipFill>
        <p:spPr>
          <a:xfrm>
            <a:off x="6720840" y="3255264"/>
            <a:ext cx="1463040" cy="1463040"/>
          </a:xfrm>
          <a:prstGeom prst="rect">
            <a:avLst/>
          </a:prstGeom>
        </p:spPr>
      </p:pic>
      <p:pic>
        <p:nvPicPr>
          <p:cNvPr id="14" name="Picture 13" descr="face_sad.png"/>
          <p:cNvPicPr>
            <a:picLocks noChangeAspect="1"/>
          </p:cNvPicPr>
          <p:nvPr/>
        </p:nvPicPr>
        <p:blipFill>
          <a:blip r:embed="rId11"/>
          <a:stretch>
            <a:fillRect/>
          </a:stretch>
        </p:blipFill>
        <p:spPr>
          <a:xfrm>
            <a:off x="1252728" y="5413248"/>
            <a:ext cx="914400" cy="914400"/>
          </a:xfrm>
          <a:prstGeom prst="rect">
            <a:avLst/>
          </a:prstGeom>
        </p:spPr>
      </p:pic>
      <p:pic>
        <p:nvPicPr>
          <p:cNvPr id="15" name="Picture 14" descr="face_neutral.png"/>
          <p:cNvPicPr>
            <a:picLocks noChangeAspect="1"/>
          </p:cNvPicPr>
          <p:nvPr/>
        </p:nvPicPr>
        <p:blipFill>
          <a:blip r:embed="rId12"/>
          <a:stretch>
            <a:fillRect/>
          </a:stretch>
        </p:blipFill>
        <p:spPr>
          <a:xfrm>
            <a:off x="4069080" y="5413248"/>
            <a:ext cx="914400" cy="914400"/>
          </a:xfrm>
          <a:prstGeom prst="rect">
            <a:avLst/>
          </a:prstGeom>
        </p:spPr>
      </p:pic>
      <p:pic>
        <p:nvPicPr>
          <p:cNvPr id="16" name="Picture 15" descr="face_happy.png"/>
          <p:cNvPicPr>
            <a:picLocks noChangeAspect="1"/>
          </p:cNvPicPr>
          <p:nvPr/>
        </p:nvPicPr>
        <p:blipFill>
          <a:blip r:embed="rId13"/>
          <a:stretch>
            <a:fillRect/>
          </a:stretch>
        </p:blipFill>
        <p:spPr>
          <a:xfrm>
            <a:off x="6995160" y="5413248"/>
            <a:ext cx="914400" cy="914400"/>
          </a:xfrm>
          <a:prstGeom prst="rect">
            <a:avLst/>
          </a:prstGeom>
        </p:spPr>
      </p:pic>
      <p:sp>
        <p:nvSpPr>
          <p:cNvPr id="17" name="TextBox 16"/>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8" name="TextBox 17"/>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9" name="TextBox 18"/>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20" name="TextBox 19"/>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02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it is important to con</a:t>
            </a:r>
            <a:r>
              <a:rPr b="1">
                <a:solidFill>
                  <a:srgbClr val="7030A0"/>
                </a:solidFill>
              </a:rPr>
              <a:t>side</a:t>
            </a:r>
            <a:r>
              <a:t>r the </a:t>
            </a:r>
            <a:r>
              <a:rPr b="1">
                <a:solidFill>
                  <a:srgbClr val="7030A0"/>
                </a:solidFill>
              </a:rPr>
              <a:t>cost</a:t>
            </a:r>
            <a:r>
              <a:t> before making a purchase?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 is important to con</a:t>
            </a:r>
            <a:r>
              <a:rPr b="1">
                <a:solidFill>
                  <a:srgbClr val="7030A0"/>
                </a:solidFill>
              </a:rPr>
              <a:t>side</a:t>
            </a:r>
            <a:r>
              <a:t>r the </a:t>
            </a:r>
            <a:r>
              <a:rPr b="1">
                <a:solidFill>
                  <a:srgbClr val="7030A0"/>
                </a:solidFill>
              </a:rPr>
              <a:t>cost</a:t>
            </a:r>
            <a:r>
              <a:t> before making a purchase because...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cost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cost</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cost</a:t>
            </a:r>
            <a:r>
              <a:rPr sz="2000"/>
              <a:t>
• My visual is…
• It relates to what I’ve learned about </a:t>
            </a:r>
            <a:r>
              <a:rPr b="1" sz="2000">
                <a:solidFill>
                  <a:srgbClr val="7030A0"/>
                </a:solidFill>
              </a:rPr>
              <a:t>cost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cost</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cost.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2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2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3125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3121i.png"/>
          <p:cNvPicPr>
            <a:picLocks noChangeAspect="1"/>
          </p:cNvPicPr>
          <p:nvPr/>
        </p:nvPicPr>
        <p:blipFill>
          <a:blip r:embed="rId10"/>
          <a:stretch>
            <a:fillRect/>
          </a:stretch>
        </p:blipFill>
        <p:spPr>
          <a:xfrm>
            <a:off x="9537192" y="658368"/>
            <a:ext cx="1438656" cy="1078992"/>
          </a:xfrm>
          <a:prstGeom prst="rect">
            <a:avLst/>
          </a:prstGeom>
        </p:spPr>
      </p:pic>
      <p:pic>
        <p:nvPicPr>
          <p:cNvPr id="22" name="Picture 21" descr="M3127i.png"/>
          <p:cNvPicPr>
            <a:picLocks noChangeAspect="1"/>
          </p:cNvPicPr>
          <p:nvPr/>
        </p:nvPicPr>
        <p:blipFill>
          <a:blip r:embed="rId11"/>
          <a:stretch>
            <a:fillRect/>
          </a:stretch>
        </p:blipFill>
        <p:spPr>
          <a:xfrm>
            <a:off x="9537192" y="5559552"/>
            <a:ext cx="1438656" cy="1078992"/>
          </a:xfrm>
          <a:prstGeom prst="rect">
            <a:avLst/>
          </a:prstGeom>
        </p:spPr>
      </p:pic>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cost...</a:t>
            </a:r>
            <a:r>
              <a:rPr i="1"/>
              <a:t>
From this visual, I can infer… </a:t>
            </a:r>
            <a:r>
              <a:rPr i="0"/>
              <a:t>(use </a:t>
            </a:r>
            <a:r>
              <a:rPr b="1">
                <a:solidFill>
                  <a:srgbClr val="7030A0"/>
                </a:solidFill>
              </a:rPr>
              <a:t>cost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cost</a:t>
            </a:r>
            <a:r>
              <a:t>.
Include 3-5 other vocabulary words in your paragraph. You may include the following stems:​
</a:t>
            </a:r>
            <a:r>
              <a:rPr i="1"/>
              <a:t>•   </a:t>
            </a:r>
            <a:r>
              <a:rPr i="1" b="1">
                <a:solidFill>
                  <a:srgbClr val="7030A0"/>
                </a:solidFill>
              </a:rPr>
              <a:t>Cost</a:t>
            </a:r>
            <a:r>
              <a:rPr i="1"/>
              <a:t> is...
</a:t>
            </a:r>
            <a:r>
              <a:rPr i="1"/>
              <a:t>•   </a:t>
            </a:r>
            <a:r>
              <a:rPr i="1" b="1">
                <a:solidFill>
                  <a:srgbClr val="7030A0"/>
                </a:solidFill>
              </a:rPr>
              <a:t>Cost</a:t>
            </a:r>
            <a:r>
              <a:rPr i="1"/>
              <a:t> is related to </a:t>
            </a:r>
            <a:r>
              <a:rPr i="1" b="1">
                <a:solidFill>
                  <a:srgbClr val="7030A0"/>
                </a:solidFill>
              </a:rPr>
              <a:t>spending</a:t>
            </a:r>
            <a:r>
              <a:rPr i="1"/>
              <a:t> because...
</a:t>
            </a:r>
            <a:r>
              <a:rPr i="1"/>
              <a:t>•   I think it is important to con</a:t>
            </a:r>
            <a:r>
              <a:rPr i="1" b="1">
                <a:solidFill>
                  <a:srgbClr val="7030A0"/>
                </a:solidFill>
              </a:rPr>
              <a:t>side</a:t>
            </a:r>
            <a:r>
              <a:rPr i="1"/>
              <a:t>r the </a:t>
            </a:r>
            <a:r>
              <a:rPr i="1" b="1">
                <a:solidFill>
                  <a:srgbClr val="7030A0"/>
                </a:solidFill>
              </a:rPr>
              <a:t>cost</a:t>
            </a:r>
            <a:r>
              <a:rPr i="1"/>
              <a:t> before making a purchase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302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cost.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it is important to consider the cost before making a purchase?</a:t>
            </a:r>
            <a:r>
              <a:t>
</a:t>
            </a:r>
            <a:r>
              <a:rPr i="1"/>
              <a:t>I think it is important to consider the cost before making a purchase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3022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3125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3121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M3127w.png"/>
          <p:cNvPicPr>
            <a:picLocks noChangeAspect="1"/>
          </p:cNvPicPr>
          <p:nvPr/>
        </p:nvPicPr>
        <p:blipFill>
          <a:blip r:embed="rId7"/>
          <a:stretch>
            <a:fillRect/>
          </a:stretch>
        </p:blipFill>
        <p:spPr>
          <a:xfrm>
            <a:off x="6089904" y="9144"/>
            <a:ext cx="3054096" cy="2286000"/>
          </a:xfrm>
          <a:prstGeom prst="rect">
            <a:avLst/>
          </a:prstGeom>
        </p:spPr>
      </p:pic>
      <p:pic>
        <p:nvPicPr>
          <p:cNvPr id="12" name="Picture 11" descr="pacman.png"/>
          <p:cNvPicPr>
            <a:picLocks noChangeAspect="1"/>
          </p:cNvPicPr>
          <p:nvPr/>
        </p:nvPicPr>
        <p:blipFill>
          <a:blip r:embed="rId8"/>
          <a:stretch>
            <a:fillRect/>
          </a:stretch>
        </p:blipFill>
        <p:spPr>
          <a:xfrm>
            <a:off x="7360920" y="2642616"/>
            <a:ext cx="1199803" cy="689956"/>
          </a:xfrm>
          <a:prstGeom prst="rect">
            <a:avLst/>
          </a:prstGeom>
        </p:spPr>
      </p:pic>
      <p:pic>
        <p:nvPicPr>
          <p:cNvPr id="13" name="Picture 12" descr="bracket.png"/>
          <p:cNvPicPr>
            <a:picLocks noChangeAspect="1"/>
          </p:cNvPicPr>
          <p:nvPr/>
        </p:nvPicPr>
        <p:blipFill>
          <a:blip r:embed="rId9"/>
          <a:stretch>
            <a:fillRect/>
          </a:stretch>
        </p:blipFill>
        <p:spPr>
          <a:xfrm>
            <a:off x="5888736" y="2642616"/>
            <a:ext cx="969264" cy="758952"/>
          </a:xfrm>
          <a:prstGeom prst="rect">
            <a:avLst/>
          </a:prstGeom>
        </p:spPr>
      </p:pic>
      <p:pic>
        <p:nvPicPr>
          <p:cNvPr id="14" name="Picture 13" descr="noun-write-1439720.png"/>
          <p:cNvPicPr>
            <a:picLocks noChangeAspect="1"/>
          </p:cNvPicPr>
          <p:nvPr/>
        </p:nvPicPr>
        <p:blipFill>
          <a:blip r:embed="rId10"/>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it is important to con</a:t>
            </a:r>
            <a:r>
              <a:rPr b="1" sz="2800">
                <a:solidFill>
                  <a:srgbClr val="7030A0"/>
                </a:solidFill>
              </a:rPr>
              <a:t>side</a:t>
            </a:r>
            <a:r>
              <a:rPr b="1" sz="2800"/>
              <a:t>r the </a:t>
            </a:r>
            <a:r>
              <a:rPr b="1" sz="2800">
                <a:solidFill>
                  <a:srgbClr val="7030A0"/>
                </a:solidFill>
              </a:rPr>
              <a:t>cost</a:t>
            </a:r>
            <a:r>
              <a:rPr b="1" sz="2800"/>
              <a:t> before making a purchase?</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3022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312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312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M3127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signal_horizontal.png"/>
          <p:cNvPicPr>
            <a:picLocks noChangeAspect="1"/>
          </p:cNvPicPr>
          <p:nvPr/>
        </p:nvPicPr>
        <p:blipFill>
          <a:blip r:embed="rId8"/>
          <a:stretch>
            <a:fillRect/>
          </a:stretch>
        </p:blipFill>
        <p:spPr>
          <a:xfrm>
            <a:off x="2441448" y="5486400"/>
            <a:ext cx="6633556" cy="1277389"/>
          </a:xfrm>
          <a:prstGeom prst="rect">
            <a:avLst/>
          </a:prstGeom>
        </p:spPr>
      </p:pic>
      <p:pic>
        <p:nvPicPr>
          <p:cNvPr id="12" name="Picture 11" descr="green_b_1.png"/>
          <p:cNvPicPr>
            <a:picLocks noChangeAspect="1"/>
          </p:cNvPicPr>
          <p:nvPr/>
        </p:nvPicPr>
        <p:blipFill>
          <a:blip r:embed="rId9"/>
          <a:stretch>
            <a:fillRect/>
          </a:stretch>
        </p:blipFill>
        <p:spPr>
          <a:xfrm>
            <a:off x="3328416" y="5495544"/>
            <a:ext cx="498763" cy="404552"/>
          </a:xfrm>
          <a:prstGeom prst="rect">
            <a:avLst/>
          </a:prstGeom>
        </p:spPr>
      </p:pic>
      <p:pic>
        <p:nvPicPr>
          <p:cNvPr id="13" name="Picture 12" descr="green_b_2.png"/>
          <p:cNvPicPr>
            <a:picLocks noChangeAspect="1"/>
          </p:cNvPicPr>
          <p:nvPr/>
        </p:nvPicPr>
        <p:blipFill>
          <a:blip r:embed="rId10"/>
          <a:stretch>
            <a:fillRect/>
          </a:stretch>
        </p:blipFill>
        <p:spPr>
          <a:xfrm>
            <a:off x="6995160" y="5541264"/>
            <a:ext cx="313112" cy="313112"/>
          </a:xfrm>
          <a:prstGeom prst="rect">
            <a:avLst/>
          </a:prstGeom>
        </p:spPr>
      </p:pic>
      <p:pic>
        <p:nvPicPr>
          <p:cNvPr id="14" name="Picture 13" descr="green_b_3.png"/>
          <p:cNvPicPr>
            <a:picLocks noChangeAspect="1"/>
          </p:cNvPicPr>
          <p:nvPr/>
        </p:nvPicPr>
        <p:blipFill>
          <a:blip r:embed="rId11"/>
          <a:stretch>
            <a:fillRect/>
          </a:stretch>
        </p:blipFill>
        <p:spPr>
          <a:xfrm>
            <a:off x="3346704" y="6208776"/>
            <a:ext cx="795250" cy="543098"/>
          </a:xfrm>
          <a:prstGeom prst="rect">
            <a:avLst/>
          </a:prstGeom>
        </p:spPr>
      </p:pic>
      <p:pic>
        <p:nvPicPr>
          <p:cNvPr id="15" name="Picture 14" descr="green_b_4.png"/>
          <p:cNvPicPr>
            <a:picLocks noChangeAspect="1"/>
          </p:cNvPicPr>
          <p:nvPr/>
        </p:nvPicPr>
        <p:blipFill>
          <a:blip r:embed="rId12"/>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2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2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2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